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30"/>
  </p:notesMasterIdLst>
  <p:sldIdLst>
    <p:sldId id="256" r:id="rId2"/>
    <p:sldId id="263" r:id="rId3"/>
    <p:sldId id="306" r:id="rId4"/>
    <p:sldId id="257" r:id="rId5"/>
    <p:sldId id="264" r:id="rId6"/>
    <p:sldId id="268" r:id="rId7"/>
    <p:sldId id="272" r:id="rId8"/>
    <p:sldId id="273" r:id="rId9"/>
    <p:sldId id="280" r:id="rId10"/>
    <p:sldId id="278" r:id="rId11"/>
    <p:sldId id="276" r:id="rId12"/>
    <p:sldId id="281" r:id="rId13"/>
    <p:sldId id="258" r:id="rId14"/>
    <p:sldId id="282" r:id="rId15"/>
    <p:sldId id="288" r:id="rId16"/>
    <p:sldId id="318" r:id="rId17"/>
    <p:sldId id="310" r:id="rId18"/>
    <p:sldId id="297" r:id="rId19"/>
    <p:sldId id="295" r:id="rId20"/>
    <p:sldId id="262" r:id="rId21"/>
    <p:sldId id="296" r:id="rId22"/>
    <p:sldId id="317" r:id="rId23"/>
    <p:sldId id="314" r:id="rId24"/>
    <p:sldId id="313" r:id="rId25"/>
    <p:sldId id="300" r:id="rId26"/>
    <p:sldId id="308" r:id="rId27"/>
    <p:sldId id="315" r:id="rId28"/>
    <p:sldId id="309" r:id="rId29"/>
  </p:sldIdLst>
  <p:sldSz cx="9906000" cy="6858000" type="A4"/>
  <p:notesSz cx="8229600" cy="14630400"/>
  <p:defaultTextStyle>
    <a:lvl1pPr marL="0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1pPr>
    <a:lvl2pPr marL="335241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2pPr>
    <a:lvl3pPr marL="670482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3pPr>
    <a:lvl4pPr marL="1005722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4pPr>
    <a:lvl5pPr marL="1340962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5pPr>
    <a:lvl6pPr marL="1676203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6pPr>
    <a:lvl7pPr marL="2011444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7pPr>
    <a:lvl8pPr marL="2346684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8pPr>
    <a:lvl9pPr marL="2681924" algn="l" defTabSz="670482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CC00"/>
    <a:srgbClr val="FF9933"/>
    <a:srgbClr val="FFCC66"/>
    <a:srgbClr val="5B9BD5"/>
    <a:srgbClr val="33CCCC"/>
    <a:srgbClr val="F6F4F4"/>
    <a:srgbClr val="194775"/>
    <a:srgbClr val="F2F2F2"/>
    <a:srgbClr val="8D9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64" autoAdjust="0"/>
    <p:restoredTop sz="90152" autoAdjust="0"/>
  </p:normalViewPr>
  <p:slideViewPr>
    <p:cSldViewPr snapToGrid="0" snapToObjects="1">
      <p:cViewPr varScale="1">
        <p:scale>
          <a:sx n="163" d="100"/>
          <a:sy n="163" d="100"/>
        </p:scale>
        <p:origin x="11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일반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서울</c:v>
                </c:pt>
                <c:pt idx="1">
                  <c:v>인천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23.8</c:v>
                </c:pt>
                <c:pt idx="1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7-4C53-832C-A2B6A8BBD8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지능형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서울</c:v>
                </c:pt>
                <c:pt idx="1">
                  <c:v>인천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160.69999999999999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67-4C53-832C-A2B6A8BBD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7973551"/>
        <c:axId val="555971327"/>
      </c:barChart>
      <c:catAx>
        <c:axId val="81797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971327"/>
        <c:crosses val="autoZero"/>
        <c:auto val="1"/>
        <c:lblAlgn val="ctr"/>
        <c:lblOffset val="100"/>
        <c:noMultiLvlLbl val="0"/>
      </c:catAx>
      <c:valAx>
        <c:axId val="5559713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797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402869596059959E-2"/>
          <c:y val="3.1113045645454848E-2"/>
          <c:w val="0.50073538516364202"/>
          <c:h val="0.834105879482800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노후화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532306751573169E-17"/>
                  <c:y val="0.2229004793237866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822-4169-A86C-BD06626EA5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CCTV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2-4169-A86C-BD06626EA5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지능형 CCTV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778123738521581E-7"/>
                  <c:y val="0.15603033552665063"/>
                </c:manualLayout>
              </c:layout>
              <c:tx>
                <c:rich>
                  <a:bodyPr/>
                  <a:lstStyle/>
                  <a:p>
                    <a:fld id="{E1A48A36-0FDE-424C-8FBB-EDD92196DED0}" type="VALUE">
                      <a:rPr lang="en-US" altLang="ko-KR" dirty="0">
                        <a:solidFill>
                          <a:srgbClr val="F7F7F7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292334645718168E-2"/>
                      <c:h val="0.186790601673333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822-4169-A86C-BD06626EA5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CCTV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22-4169-A86C-BD06626EA5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3286928"/>
        <c:axId val="1663273200"/>
      </c:barChart>
      <c:catAx>
        <c:axId val="16632869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3273200"/>
        <c:crosses val="autoZero"/>
        <c:auto val="1"/>
        <c:lblAlgn val="ctr"/>
        <c:lblOffset val="100"/>
        <c:noMultiLvlLbl val="0"/>
      </c:catAx>
      <c:valAx>
        <c:axId val="16632732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6328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49566939848077435"/>
          <c:y val="0.18390869153908396"/>
          <c:w val="0.37996141702664121"/>
          <c:h val="0.441872118309255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B7A5E-1F92-4550-AC8C-9634590AD59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8D85804-0068-4388-B183-4A787E89658F}">
      <dgm:prSet phldrT="[텍스트]" custT="1"/>
      <dgm:spPr>
        <a:solidFill>
          <a:schemeClr val="accent2"/>
        </a:solidFill>
      </dgm:spPr>
      <dgm:t>
        <a:bodyPr/>
        <a:lstStyle/>
        <a:p>
          <a:pPr latinLnBrk="1">
            <a:lnSpc>
              <a:spcPct val="90000"/>
            </a:lnSpc>
            <a:spcAft>
              <a:spcPts val="0"/>
            </a:spcAft>
          </a:pPr>
          <a:r>
            <a:rPr lang="en-US" altLang="ko-KR" sz="20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Ⅰ</a:t>
          </a:r>
        </a:p>
        <a:p>
          <a:pPr latinLnBrk="1">
            <a:lnSpc>
              <a:spcPct val="150000"/>
            </a:lnSpc>
            <a:spcAft>
              <a:spcPts val="0"/>
            </a:spcAft>
          </a:pPr>
          <a:r>
            <a:rPr lang="en-US" altLang="ko-KR" sz="2000" b="1" dirty="0" smtClean="0">
              <a:solidFill>
                <a:srgbClr val="FFCC66"/>
              </a:solidFill>
              <a:latin typeface="나눔스퀘어_ac ExtraBold" panose="020B0600000101010101"/>
              <a:ea typeface="나눔고딕" panose="020D0604000000000000" pitchFamily="50" charset="-127"/>
            </a:rPr>
            <a:t>SCV</a:t>
          </a:r>
          <a:endParaRPr lang="ko-KR" altLang="en-US" sz="2000" b="1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gm:t>
    </dgm:pt>
    <dgm:pt modelId="{ACC715ED-1EA6-47FD-98CA-684EEF733089}" type="parTrans" cxnId="{8C66C23C-340A-4A37-B239-1BB3F340F048}">
      <dgm:prSet/>
      <dgm:spPr/>
      <dgm:t>
        <a:bodyPr/>
        <a:lstStyle/>
        <a:p>
          <a:pPr latinLnBrk="1"/>
          <a:endParaRPr lang="ko-KR" altLang="en-US"/>
        </a:p>
      </dgm:t>
    </dgm:pt>
    <dgm:pt modelId="{5AAD290D-A504-471B-B809-BFB0D149ED7E}" type="sibTrans" cxnId="{8C66C23C-340A-4A37-B239-1BB3F340F048}">
      <dgm:prSet/>
      <dgm:spPr>
        <a:solidFill>
          <a:srgbClr val="5B9BD5"/>
        </a:solidFill>
      </dgm:spPr>
      <dgm:t>
        <a:bodyPr/>
        <a:lstStyle/>
        <a:p>
          <a:pPr latinLnBrk="1"/>
          <a:endParaRPr lang="ko-KR" altLang="en-US"/>
        </a:p>
      </dgm:t>
    </dgm:pt>
    <dgm:pt modelId="{EB11644E-FCE6-4A31-A5FC-77C363114052}">
      <dgm:prSet phldrT="[텍스트]" custT="1"/>
      <dgm:spPr>
        <a:solidFill>
          <a:schemeClr val="accent2"/>
        </a:solidFill>
      </dgm:spPr>
      <dgm:t>
        <a:bodyPr/>
        <a:lstStyle/>
        <a:p>
          <a:pPr latinLnBrk="1">
            <a:lnSpc>
              <a:spcPct val="90000"/>
            </a:lnSpc>
            <a:spcAft>
              <a:spcPts val="0"/>
            </a:spcAft>
          </a:pPr>
          <a:r>
            <a:rPr lang="en-US" altLang="ko-KR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Ⅱ</a:t>
          </a:r>
        </a:p>
        <a:p>
          <a:pPr latinLnBrk="1">
            <a:lnSpc>
              <a:spcPct val="9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지역별 </a:t>
          </a:r>
          <a:endParaRPr lang="en-US" altLang="ko-KR" sz="1800" b="1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atinLnBrk="1">
            <a:lnSpc>
              <a:spcPct val="70000"/>
            </a:lnSpc>
            <a:spcAft>
              <a:spcPts val="0"/>
            </a:spcAft>
          </a:pPr>
          <a:r>
            <a:rPr lang="ko-KR" altLang="en-US" sz="1800" b="1" dirty="0" err="1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커스텀</a:t>
          </a: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 </a:t>
          </a:r>
          <a:endParaRPr lang="en-US" altLang="ko-KR" sz="1800" b="1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atinLnBrk="1">
            <a:lnSpc>
              <a:spcPct val="7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학습 </a:t>
          </a:r>
          <a:endParaRPr lang="ko-KR" altLang="en-US" sz="1800" b="1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gm:t>
    </dgm:pt>
    <dgm:pt modelId="{EA7E51CB-B93F-4CA0-808E-273AC3562B84}" type="parTrans" cxnId="{8D2C8570-598F-4681-A03A-D4A6E70FB130}">
      <dgm:prSet/>
      <dgm:spPr/>
      <dgm:t>
        <a:bodyPr/>
        <a:lstStyle/>
        <a:p>
          <a:pPr latinLnBrk="1"/>
          <a:endParaRPr lang="ko-KR" altLang="en-US"/>
        </a:p>
      </dgm:t>
    </dgm:pt>
    <dgm:pt modelId="{42D365CF-B2F5-48A7-950B-DB51837645D5}" type="sibTrans" cxnId="{8D2C8570-598F-4681-A03A-D4A6E70FB130}">
      <dgm:prSet/>
      <dgm:spPr>
        <a:solidFill>
          <a:srgbClr val="5B9BD5"/>
        </a:solidFill>
      </dgm:spPr>
      <dgm:t>
        <a:bodyPr/>
        <a:lstStyle/>
        <a:p>
          <a:pPr latinLnBrk="1"/>
          <a:endParaRPr lang="ko-KR" altLang="en-US"/>
        </a:p>
      </dgm:t>
    </dgm:pt>
    <dgm:pt modelId="{0956FEAD-7828-4D25-9AE0-116AE1E04F05}">
      <dgm:prSet phldrT="[텍스트]" custT="1"/>
      <dgm:spPr>
        <a:solidFill>
          <a:schemeClr val="accent2"/>
        </a:solidFill>
      </dgm:spPr>
      <dgm:t>
        <a:bodyPr/>
        <a:lstStyle/>
        <a:p>
          <a:pPr latinLnBrk="1">
            <a:lnSpc>
              <a:spcPct val="90000"/>
            </a:lnSpc>
            <a:spcAft>
              <a:spcPts val="0"/>
            </a:spcAft>
          </a:pPr>
          <a:r>
            <a:rPr lang="en-US" altLang="ko-KR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Ⅲ</a:t>
          </a:r>
        </a:p>
        <a:p>
          <a:pPr latinLnBrk="1">
            <a:lnSpc>
              <a:spcPct val="9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검출 </a:t>
          </a:r>
          <a:endParaRPr lang="en-US" altLang="ko-KR" sz="1800" b="1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atinLnBrk="1">
            <a:lnSpc>
              <a:spcPct val="7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정확도</a:t>
          </a:r>
          <a:endParaRPr lang="ko-KR" altLang="en-US" sz="1800" b="1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gm:t>
    </dgm:pt>
    <dgm:pt modelId="{7CBB6D77-A76A-4C5A-B426-7954A956D4C2}" type="parTrans" cxnId="{4F890A3B-999B-42C4-A609-EAA44CE5DFA1}">
      <dgm:prSet/>
      <dgm:spPr/>
      <dgm:t>
        <a:bodyPr/>
        <a:lstStyle/>
        <a:p>
          <a:pPr latinLnBrk="1"/>
          <a:endParaRPr lang="ko-KR" altLang="en-US"/>
        </a:p>
      </dgm:t>
    </dgm:pt>
    <dgm:pt modelId="{689B9584-AF19-46A9-8E92-6DCE3017FCB9}" type="sibTrans" cxnId="{4F890A3B-999B-42C4-A609-EAA44CE5DFA1}">
      <dgm:prSet/>
      <dgm:spPr>
        <a:solidFill>
          <a:srgbClr val="5B9BD5"/>
        </a:solidFill>
      </dgm:spPr>
      <dgm:t>
        <a:bodyPr/>
        <a:lstStyle/>
        <a:p>
          <a:pPr latinLnBrk="1"/>
          <a:endParaRPr lang="ko-KR" altLang="en-US"/>
        </a:p>
      </dgm:t>
    </dgm:pt>
    <dgm:pt modelId="{A984BFE1-AD17-4406-9B68-8DC8117A59B2}">
      <dgm:prSet phldrT="[텍스트]" custT="1"/>
      <dgm:spPr>
        <a:solidFill>
          <a:schemeClr val="accent2"/>
        </a:solidFill>
      </dgm:spPr>
      <dgm:t>
        <a:bodyPr/>
        <a:lstStyle/>
        <a:p>
          <a:pPr latinLnBrk="1">
            <a:lnSpc>
              <a:spcPct val="90000"/>
            </a:lnSpc>
            <a:spcAft>
              <a:spcPts val="0"/>
            </a:spcAft>
          </a:pPr>
          <a:r>
            <a:rPr lang="en-US" altLang="ko-KR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Ⅳ</a:t>
          </a:r>
        </a:p>
        <a:p>
          <a:pPr latinLnBrk="1">
            <a:lnSpc>
              <a:spcPct val="9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비용의 </a:t>
          </a:r>
          <a:endParaRPr lang="en-US" altLang="ko-KR" sz="1800" b="1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atinLnBrk="1">
            <a:lnSpc>
              <a:spcPct val="7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효율성 </a:t>
          </a:r>
          <a:endParaRPr lang="en-US" altLang="ko-KR" sz="1800" b="1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atinLnBrk="1">
            <a:lnSpc>
              <a:spcPct val="7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증가</a:t>
          </a:r>
          <a:endParaRPr lang="ko-KR" altLang="en-US" sz="1800" b="1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gm:t>
    </dgm:pt>
    <dgm:pt modelId="{28D0E23C-85C9-46C8-ADB8-B23C0B2C83CF}" type="parTrans" cxnId="{FE63A5A6-8466-40A5-96EF-3100E4F0A6CE}">
      <dgm:prSet/>
      <dgm:spPr/>
      <dgm:t>
        <a:bodyPr/>
        <a:lstStyle/>
        <a:p>
          <a:pPr latinLnBrk="1"/>
          <a:endParaRPr lang="ko-KR" altLang="en-US"/>
        </a:p>
      </dgm:t>
    </dgm:pt>
    <dgm:pt modelId="{2998DE06-C707-4002-A06D-BB0C99FF948A}" type="sibTrans" cxnId="{FE63A5A6-8466-40A5-96EF-3100E4F0A6CE}">
      <dgm:prSet/>
      <dgm:spPr>
        <a:solidFill>
          <a:srgbClr val="5B9BD5"/>
        </a:solidFill>
      </dgm:spPr>
      <dgm:t>
        <a:bodyPr/>
        <a:lstStyle/>
        <a:p>
          <a:pPr latinLnBrk="1"/>
          <a:endParaRPr lang="ko-KR" altLang="en-US"/>
        </a:p>
      </dgm:t>
    </dgm:pt>
    <dgm:pt modelId="{211A0ABB-F507-4CBB-8BCB-2ADF2D885454}">
      <dgm:prSet phldrT="[텍스트]" custT="1"/>
      <dgm:spPr>
        <a:solidFill>
          <a:schemeClr val="accent2"/>
        </a:solidFill>
      </dgm:spPr>
      <dgm:t>
        <a:bodyPr/>
        <a:lstStyle/>
        <a:p>
          <a:pPr latinLnBrk="1">
            <a:lnSpc>
              <a:spcPct val="90000"/>
            </a:lnSpc>
            <a:spcAft>
              <a:spcPts val="0"/>
            </a:spcAft>
          </a:pPr>
          <a:r>
            <a:rPr lang="en-US" altLang="ko-KR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Ⅴ</a:t>
          </a:r>
        </a:p>
        <a:p>
          <a:pPr latinLnBrk="1">
            <a:lnSpc>
              <a:spcPct val="9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유지</a:t>
          </a:r>
          <a:endParaRPr lang="en-US" altLang="ko-KR" sz="1800" b="1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atinLnBrk="1">
            <a:lnSpc>
              <a:spcPct val="70000"/>
            </a:lnSpc>
            <a:spcAft>
              <a:spcPts val="0"/>
            </a:spcAft>
          </a:pPr>
          <a:r>
            <a:rPr lang="ko-KR" altLang="en-US" sz="1800" b="1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보수</a:t>
          </a:r>
          <a:endParaRPr lang="ko-KR" altLang="en-US" sz="1800" b="1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gm:t>
    </dgm:pt>
    <dgm:pt modelId="{0513713F-A2E8-49BB-AB81-69DAD462F16D}" type="parTrans" cxnId="{BEFDF2C8-9CE5-4411-896D-9F7F7E9B93CF}">
      <dgm:prSet/>
      <dgm:spPr/>
      <dgm:t>
        <a:bodyPr/>
        <a:lstStyle/>
        <a:p>
          <a:pPr latinLnBrk="1"/>
          <a:endParaRPr lang="ko-KR" altLang="en-US"/>
        </a:p>
      </dgm:t>
    </dgm:pt>
    <dgm:pt modelId="{9D14D8B9-87B1-4771-AD7D-A9F397B68E22}" type="sibTrans" cxnId="{BEFDF2C8-9CE5-4411-896D-9F7F7E9B93CF}">
      <dgm:prSet/>
      <dgm:spPr>
        <a:solidFill>
          <a:srgbClr val="5B9BD5"/>
        </a:solidFill>
      </dgm:spPr>
      <dgm:t>
        <a:bodyPr/>
        <a:lstStyle/>
        <a:p>
          <a:pPr latinLnBrk="1"/>
          <a:endParaRPr lang="ko-KR" altLang="en-US"/>
        </a:p>
      </dgm:t>
    </dgm:pt>
    <dgm:pt modelId="{866E3C25-D53F-45A8-9051-523C807A3CDD}" type="pres">
      <dgm:prSet presAssocID="{B77B7A5E-1F92-4550-AC8C-9634590AD59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56C781-7166-4ACC-8B69-2589DEC34BC9}" type="pres">
      <dgm:prSet presAssocID="{A8D85804-0068-4388-B183-4A787E89658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42A8D-D06D-4755-BE90-5BCC5A793B6D}" type="pres">
      <dgm:prSet presAssocID="{5AAD290D-A504-471B-B809-BFB0D149ED7E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57D9B30-9CFF-4A39-A8D3-1E6AF12A3CBA}" type="pres">
      <dgm:prSet presAssocID="{5AAD290D-A504-471B-B809-BFB0D149ED7E}" presName="connectorText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4201D4F-F44C-4816-BE71-E933E6CFB943}" type="pres">
      <dgm:prSet presAssocID="{EB11644E-FCE6-4A31-A5FC-77C36311405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00C3D2-141A-442B-BE9C-840B1FA5D1B6}" type="pres">
      <dgm:prSet presAssocID="{42D365CF-B2F5-48A7-950B-DB51837645D5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E1678AC-86CF-47A1-9C62-043C530924A2}" type="pres">
      <dgm:prSet presAssocID="{42D365CF-B2F5-48A7-950B-DB51837645D5}" presName="connectorText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EE0C50C-D35A-48C4-9784-A188D7C676CE}" type="pres">
      <dgm:prSet presAssocID="{0956FEAD-7828-4D25-9AE0-116AE1E04F0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86A6BA-F734-4C16-9B43-4740BE7E9DA5}" type="pres">
      <dgm:prSet presAssocID="{689B9584-AF19-46A9-8E92-6DCE3017FCB9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EB7417C-5F08-4A2B-A842-5CD4536E5351}" type="pres">
      <dgm:prSet presAssocID="{689B9584-AF19-46A9-8E92-6DCE3017FCB9}" presName="connectorText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FEC7543-5E26-48A7-A77F-55B1BE5E3FA1}" type="pres">
      <dgm:prSet presAssocID="{A984BFE1-AD17-4406-9B68-8DC8117A59B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A9523B-3B9A-4644-BC89-EDC771B24C74}" type="pres">
      <dgm:prSet presAssocID="{2998DE06-C707-4002-A06D-BB0C99FF948A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CE5E2B7E-B7F4-4715-8CC4-C138CC21F66A}" type="pres">
      <dgm:prSet presAssocID="{2998DE06-C707-4002-A06D-BB0C99FF948A}" presName="connectorText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EF796F5-0EF6-49CA-B51D-67AF2ABA0CF9}" type="pres">
      <dgm:prSet presAssocID="{211A0ABB-F507-4CBB-8BCB-2ADF2D88545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AD57FB-16BA-4D5C-AC19-6DA329C66D8D}" type="pres">
      <dgm:prSet presAssocID="{9D14D8B9-87B1-4771-AD7D-A9F397B68E22}" presName="sibTrans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A02FF33D-A34D-475D-AF91-D9E78D7C4F5E}" type="pres">
      <dgm:prSet presAssocID="{9D14D8B9-87B1-4771-AD7D-A9F397B68E22}" presName="connectorText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80C18015-DD67-4A2D-82EC-E0790988E020}" type="presOf" srcId="{2998DE06-C707-4002-A06D-BB0C99FF948A}" destId="{2AA9523B-3B9A-4644-BC89-EDC771B24C74}" srcOrd="0" destOrd="0" presId="urn:microsoft.com/office/officeart/2005/8/layout/cycle2"/>
    <dgm:cxn modelId="{82038543-EFF4-4953-8A71-C17DE59B2013}" type="presOf" srcId="{2998DE06-C707-4002-A06D-BB0C99FF948A}" destId="{CE5E2B7E-B7F4-4715-8CC4-C138CC21F66A}" srcOrd="1" destOrd="0" presId="urn:microsoft.com/office/officeart/2005/8/layout/cycle2"/>
    <dgm:cxn modelId="{25AFE837-0C1A-4DF9-B4C9-F14CC7733D51}" type="presOf" srcId="{A8D85804-0068-4388-B183-4A787E89658F}" destId="{3556C781-7166-4ACC-8B69-2589DEC34BC9}" srcOrd="0" destOrd="0" presId="urn:microsoft.com/office/officeart/2005/8/layout/cycle2"/>
    <dgm:cxn modelId="{4F890A3B-999B-42C4-A609-EAA44CE5DFA1}" srcId="{B77B7A5E-1F92-4550-AC8C-9634590AD594}" destId="{0956FEAD-7828-4D25-9AE0-116AE1E04F05}" srcOrd="2" destOrd="0" parTransId="{7CBB6D77-A76A-4C5A-B426-7954A956D4C2}" sibTransId="{689B9584-AF19-46A9-8E92-6DCE3017FCB9}"/>
    <dgm:cxn modelId="{DAFB3A6D-76E4-4350-9EF7-87D544D69ACB}" type="presOf" srcId="{5AAD290D-A504-471B-B809-BFB0D149ED7E}" destId="{157D9B30-9CFF-4A39-A8D3-1E6AF12A3CBA}" srcOrd="1" destOrd="0" presId="urn:microsoft.com/office/officeart/2005/8/layout/cycle2"/>
    <dgm:cxn modelId="{D24B9234-F983-4331-8145-A25C9D5410D4}" type="presOf" srcId="{EB11644E-FCE6-4A31-A5FC-77C363114052}" destId="{A4201D4F-F44C-4816-BE71-E933E6CFB943}" srcOrd="0" destOrd="0" presId="urn:microsoft.com/office/officeart/2005/8/layout/cycle2"/>
    <dgm:cxn modelId="{8D2C8570-598F-4681-A03A-D4A6E70FB130}" srcId="{B77B7A5E-1F92-4550-AC8C-9634590AD594}" destId="{EB11644E-FCE6-4A31-A5FC-77C363114052}" srcOrd="1" destOrd="0" parTransId="{EA7E51CB-B93F-4CA0-808E-273AC3562B84}" sibTransId="{42D365CF-B2F5-48A7-950B-DB51837645D5}"/>
    <dgm:cxn modelId="{6FEFF6C1-A39B-45FA-B9C7-69C07C3419AE}" type="presOf" srcId="{689B9584-AF19-46A9-8E92-6DCE3017FCB9}" destId="{DEB7417C-5F08-4A2B-A842-5CD4536E5351}" srcOrd="1" destOrd="0" presId="urn:microsoft.com/office/officeart/2005/8/layout/cycle2"/>
    <dgm:cxn modelId="{8C66C23C-340A-4A37-B239-1BB3F340F048}" srcId="{B77B7A5E-1F92-4550-AC8C-9634590AD594}" destId="{A8D85804-0068-4388-B183-4A787E89658F}" srcOrd="0" destOrd="0" parTransId="{ACC715ED-1EA6-47FD-98CA-684EEF733089}" sibTransId="{5AAD290D-A504-471B-B809-BFB0D149ED7E}"/>
    <dgm:cxn modelId="{F1125189-3121-4B38-B88E-1F94863AF56D}" type="presOf" srcId="{42D365CF-B2F5-48A7-950B-DB51837645D5}" destId="{9F00C3D2-141A-442B-BE9C-840B1FA5D1B6}" srcOrd="0" destOrd="0" presId="urn:microsoft.com/office/officeart/2005/8/layout/cycle2"/>
    <dgm:cxn modelId="{3F360729-DF42-45EF-BD80-CBF60308658C}" type="presOf" srcId="{9D14D8B9-87B1-4771-AD7D-A9F397B68E22}" destId="{98AD57FB-16BA-4D5C-AC19-6DA329C66D8D}" srcOrd="0" destOrd="0" presId="urn:microsoft.com/office/officeart/2005/8/layout/cycle2"/>
    <dgm:cxn modelId="{763B0D8E-569B-425A-9ADF-E4DA6CA2501E}" type="presOf" srcId="{689B9584-AF19-46A9-8E92-6DCE3017FCB9}" destId="{3386A6BA-F734-4C16-9B43-4740BE7E9DA5}" srcOrd="0" destOrd="0" presId="urn:microsoft.com/office/officeart/2005/8/layout/cycle2"/>
    <dgm:cxn modelId="{27CF030A-D083-405C-9F22-770EE512F5BD}" type="presOf" srcId="{9D14D8B9-87B1-4771-AD7D-A9F397B68E22}" destId="{A02FF33D-A34D-475D-AF91-D9E78D7C4F5E}" srcOrd="1" destOrd="0" presId="urn:microsoft.com/office/officeart/2005/8/layout/cycle2"/>
    <dgm:cxn modelId="{4A0A6BB6-CEC5-4030-808A-C556B48FC283}" type="presOf" srcId="{B77B7A5E-1F92-4550-AC8C-9634590AD594}" destId="{866E3C25-D53F-45A8-9051-523C807A3CDD}" srcOrd="0" destOrd="0" presId="urn:microsoft.com/office/officeart/2005/8/layout/cycle2"/>
    <dgm:cxn modelId="{FE63A5A6-8466-40A5-96EF-3100E4F0A6CE}" srcId="{B77B7A5E-1F92-4550-AC8C-9634590AD594}" destId="{A984BFE1-AD17-4406-9B68-8DC8117A59B2}" srcOrd="3" destOrd="0" parTransId="{28D0E23C-85C9-46C8-ADB8-B23C0B2C83CF}" sibTransId="{2998DE06-C707-4002-A06D-BB0C99FF948A}"/>
    <dgm:cxn modelId="{A3733F5B-7CD0-4D56-BD0D-8C7376217226}" type="presOf" srcId="{5AAD290D-A504-471B-B809-BFB0D149ED7E}" destId="{64542A8D-D06D-4755-BE90-5BCC5A793B6D}" srcOrd="0" destOrd="0" presId="urn:microsoft.com/office/officeart/2005/8/layout/cycle2"/>
    <dgm:cxn modelId="{3D4831D9-B2FF-48D3-8ACE-B736C85C688C}" type="presOf" srcId="{0956FEAD-7828-4D25-9AE0-116AE1E04F05}" destId="{BEE0C50C-D35A-48C4-9784-A188D7C676CE}" srcOrd="0" destOrd="0" presId="urn:microsoft.com/office/officeart/2005/8/layout/cycle2"/>
    <dgm:cxn modelId="{DB116155-EBB5-4A32-B058-5B528D65A9E4}" type="presOf" srcId="{42D365CF-B2F5-48A7-950B-DB51837645D5}" destId="{3E1678AC-86CF-47A1-9C62-043C530924A2}" srcOrd="1" destOrd="0" presId="urn:microsoft.com/office/officeart/2005/8/layout/cycle2"/>
    <dgm:cxn modelId="{B7007037-1521-456B-9771-2D30E5AAAAD5}" type="presOf" srcId="{211A0ABB-F507-4CBB-8BCB-2ADF2D885454}" destId="{5EF796F5-0EF6-49CA-B51D-67AF2ABA0CF9}" srcOrd="0" destOrd="0" presId="urn:microsoft.com/office/officeart/2005/8/layout/cycle2"/>
    <dgm:cxn modelId="{64142B07-0D87-484F-9BE0-088E8F8D1DCA}" type="presOf" srcId="{A984BFE1-AD17-4406-9B68-8DC8117A59B2}" destId="{2FEC7543-5E26-48A7-A77F-55B1BE5E3FA1}" srcOrd="0" destOrd="0" presId="urn:microsoft.com/office/officeart/2005/8/layout/cycle2"/>
    <dgm:cxn modelId="{BEFDF2C8-9CE5-4411-896D-9F7F7E9B93CF}" srcId="{B77B7A5E-1F92-4550-AC8C-9634590AD594}" destId="{211A0ABB-F507-4CBB-8BCB-2ADF2D885454}" srcOrd="4" destOrd="0" parTransId="{0513713F-A2E8-49BB-AB81-69DAD462F16D}" sibTransId="{9D14D8B9-87B1-4771-AD7D-A9F397B68E22}"/>
    <dgm:cxn modelId="{D25386CF-FAFA-4BC8-8EED-15B533FC4F6B}" type="presParOf" srcId="{866E3C25-D53F-45A8-9051-523C807A3CDD}" destId="{3556C781-7166-4ACC-8B69-2589DEC34BC9}" srcOrd="0" destOrd="0" presId="urn:microsoft.com/office/officeart/2005/8/layout/cycle2"/>
    <dgm:cxn modelId="{D201D549-FD40-4BAF-A46A-2E384019A934}" type="presParOf" srcId="{866E3C25-D53F-45A8-9051-523C807A3CDD}" destId="{64542A8D-D06D-4755-BE90-5BCC5A793B6D}" srcOrd="1" destOrd="0" presId="urn:microsoft.com/office/officeart/2005/8/layout/cycle2"/>
    <dgm:cxn modelId="{68C74C15-ABA7-4435-8D59-3EED198A2873}" type="presParOf" srcId="{64542A8D-D06D-4755-BE90-5BCC5A793B6D}" destId="{157D9B30-9CFF-4A39-A8D3-1E6AF12A3CBA}" srcOrd="0" destOrd="0" presId="urn:microsoft.com/office/officeart/2005/8/layout/cycle2"/>
    <dgm:cxn modelId="{C1D813BA-6BA7-446B-AB5F-C4022349D57A}" type="presParOf" srcId="{866E3C25-D53F-45A8-9051-523C807A3CDD}" destId="{A4201D4F-F44C-4816-BE71-E933E6CFB943}" srcOrd="2" destOrd="0" presId="urn:microsoft.com/office/officeart/2005/8/layout/cycle2"/>
    <dgm:cxn modelId="{112187B8-312B-491A-BA05-8414BDB9A240}" type="presParOf" srcId="{866E3C25-D53F-45A8-9051-523C807A3CDD}" destId="{9F00C3D2-141A-442B-BE9C-840B1FA5D1B6}" srcOrd="3" destOrd="0" presId="urn:microsoft.com/office/officeart/2005/8/layout/cycle2"/>
    <dgm:cxn modelId="{D2D1EABA-480C-4DF4-9AE2-4ADA2869B214}" type="presParOf" srcId="{9F00C3D2-141A-442B-BE9C-840B1FA5D1B6}" destId="{3E1678AC-86CF-47A1-9C62-043C530924A2}" srcOrd="0" destOrd="0" presId="urn:microsoft.com/office/officeart/2005/8/layout/cycle2"/>
    <dgm:cxn modelId="{A3470BA1-E2E4-4C01-9A0F-9AC2BD697E65}" type="presParOf" srcId="{866E3C25-D53F-45A8-9051-523C807A3CDD}" destId="{BEE0C50C-D35A-48C4-9784-A188D7C676CE}" srcOrd="4" destOrd="0" presId="urn:microsoft.com/office/officeart/2005/8/layout/cycle2"/>
    <dgm:cxn modelId="{EE77A384-993F-40FB-AC16-0A1BE4F8F73C}" type="presParOf" srcId="{866E3C25-D53F-45A8-9051-523C807A3CDD}" destId="{3386A6BA-F734-4C16-9B43-4740BE7E9DA5}" srcOrd="5" destOrd="0" presId="urn:microsoft.com/office/officeart/2005/8/layout/cycle2"/>
    <dgm:cxn modelId="{9747D72C-2B07-470D-83D7-7245534FC49B}" type="presParOf" srcId="{3386A6BA-F734-4C16-9B43-4740BE7E9DA5}" destId="{DEB7417C-5F08-4A2B-A842-5CD4536E5351}" srcOrd="0" destOrd="0" presId="urn:microsoft.com/office/officeart/2005/8/layout/cycle2"/>
    <dgm:cxn modelId="{52CE1144-A03C-408E-A20B-25A8FD8B17C0}" type="presParOf" srcId="{866E3C25-D53F-45A8-9051-523C807A3CDD}" destId="{2FEC7543-5E26-48A7-A77F-55B1BE5E3FA1}" srcOrd="6" destOrd="0" presId="urn:microsoft.com/office/officeart/2005/8/layout/cycle2"/>
    <dgm:cxn modelId="{8BAA5224-AD76-4849-AF6C-AB14E2180885}" type="presParOf" srcId="{866E3C25-D53F-45A8-9051-523C807A3CDD}" destId="{2AA9523B-3B9A-4644-BC89-EDC771B24C74}" srcOrd="7" destOrd="0" presId="urn:microsoft.com/office/officeart/2005/8/layout/cycle2"/>
    <dgm:cxn modelId="{D7632ADD-670E-442B-850C-18CBA6B928CC}" type="presParOf" srcId="{2AA9523B-3B9A-4644-BC89-EDC771B24C74}" destId="{CE5E2B7E-B7F4-4715-8CC4-C138CC21F66A}" srcOrd="0" destOrd="0" presId="urn:microsoft.com/office/officeart/2005/8/layout/cycle2"/>
    <dgm:cxn modelId="{0BDFC744-0304-4E27-BE77-35CB1A4EB725}" type="presParOf" srcId="{866E3C25-D53F-45A8-9051-523C807A3CDD}" destId="{5EF796F5-0EF6-49CA-B51D-67AF2ABA0CF9}" srcOrd="8" destOrd="0" presId="urn:microsoft.com/office/officeart/2005/8/layout/cycle2"/>
    <dgm:cxn modelId="{A8534C41-E454-47EA-8FF0-BE30744F7882}" type="presParOf" srcId="{866E3C25-D53F-45A8-9051-523C807A3CDD}" destId="{98AD57FB-16BA-4D5C-AC19-6DA329C66D8D}" srcOrd="9" destOrd="0" presId="urn:microsoft.com/office/officeart/2005/8/layout/cycle2"/>
    <dgm:cxn modelId="{0BB7F21B-DA52-4355-A37B-459C0A0C7437}" type="presParOf" srcId="{98AD57FB-16BA-4D5C-AC19-6DA329C66D8D}" destId="{A02FF33D-A34D-475D-AF91-D9E78D7C4F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184261-F69F-417C-A12D-648260C4CC2B}" type="doc">
      <dgm:prSet loTypeId="urn:microsoft.com/office/officeart/2005/8/layout/hChevron3" loCatId="process" qsTypeId="urn:microsoft.com/office/officeart/2005/8/quickstyle/3d4" qsCatId="3D" csTypeId="urn:microsoft.com/office/officeart/2005/8/colors/accent1_2" csCatId="accent1" phldr="1"/>
      <dgm:spPr/>
    </dgm:pt>
    <dgm:pt modelId="{C692DA13-0FEC-4B2C-8290-AD205453D9DB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800" b="1" dirty="0" err="1" smtClean="0">
              <a:latin typeface="나눔스퀘어_ac Bold"/>
            </a:rPr>
            <a:t>커스텀</a:t>
          </a:r>
          <a:r>
            <a:rPr lang="ko-KR" altLang="en-US" sz="1800" b="1" dirty="0" smtClean="0">
              <a:latin typeface="나눔스퀘어_ac Bold"/>
            </a:rPr>
            <a:t> 모델 학습</a:t>
          </a:r>
          <a:endParaRPr lang="ko-KR" altLang="en-US" sz="1800" b="1" dirty="0">
            <a:latin typeface="나눔스퀘어_ac Bold"/>
          </a:endParaRPr>
        </a:p>
      </dgm:t>
    </dgm:pt>
    <dgm:pt modelId="{1F5E2250-6C29-4D3E-8040-755F833E24B2}" type="parTrans" cxnId="{42AA52D2-6EC0-49E0-8B72-BA4D09163BB0}">
      <dgm:prSet/>
      <dgm:spPr/>
      <dgm:t>
        <a:bodyPr/>
        <a:lstStyle/>
        <a:p>
          <a:pPr latinLnBrk="1"/>
          <a:endParaRPr lang="ko-KR" altLang="en-US"/>
        </a:p>
      </dgm:t>
    </dgm:pt>
    <dgm:pt modelId="{4E90E54E-39BC-4C85-9D75-B55B8A95A7AD}" type="sibTrans" cxnId="{42AA52D2-6EC0-49E0-8B72-BA4D09163BB0}">
      <dgm:prSet/>
      <dgm:spPr/>
      <dgm:t>
        <a:bodyPr/>
        <a:lstStyle/>
        <a:p>
          <a:pPr latinLnBrk="1"/>
          <a:endParaRPr lang="ko-KR" altLang="en-US"/>
        </a:p>
      </dgm:t>
    </dgm:pt>
    <dgm:pt modelId="{46C59D4B-E786-4344-9164-157A0A3785B1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800" b="1" dirty="0" smtClean="0">
              <a:solidFill>
                <a:srgbClr val="F6F4F4"/>
              </a:solidFill>
              <a:latin typeface="나눔스퀘어_ac Bold"/>
            </a:rPr>
            <a:t> </a:t>
          </a:r>
          <a:r>
            <a:rPr lang="ko-KR" altLang="en-US" sz="1800" b="1" dirty="0" err="1" smtClean="0">
              <a:solidFill>
                <a:srgbClr val="F6F4F4"/>
              </a:solidFill>
              <a:latin typeface="나눔스퀘어_ac Bold"/>
            </a:rPr>
            <a:t>데이터셋</a:t>
          </a:r>
          <a:r>
            <a:rPr lang="ko-KR" altLang="en-US" sz="1800" b="1" dirty="0" smtClean="0">
              <a:solidFill>
                <a:srgbClr val="F6F4F4"/>
              </a:solidFill>
              <a:latin typeface="나눔스퀘어_ac Bold"/>
            </a:rPr>
            <a:t> 전처리</a:t>
          </a:r>
          <a:endParaRPr lang="ko-KR" altLang="en-US" sz="1800" b="1" dirty="0">
            <a:solidFill>
              <a:srgbClr val="F6F4F4"/>
            </a:solidFill>
            <a:latin typeface="나눔스퀘어_ac Bold"/>
          </a:endParaRPr>
        </a:p>
      </dgm:t>
    </dgm:pt>
    <dgm:pt modelId="{60E9A5A6-8E1D-4B93-85AD-0697D175F8BA}" type="parTrans" cxnId="{30257068-92C0-4D8E-B50B-5620CDFF4F43}">
      <dgm:prSet/>
      <dgm:spPr/>
      <dgm:t>
        <a:bodyPr/>
        <a:lstStyle/>
        <a:p>
          <a:pPr latinLnBrk="1"/>
          <a:endParaRPr lang="ko-KR" altLang="en-US"/>
        </a:p>
      </dgm:t>
    </dgm:pt>
    <dgm:pt modelId="{405D6A6C-D4A3-4F68-86E5-312ACE88ACF5}" type="sibTrans" cxnId="{30257068-92C0-4D8E-B50B-5620CDFF4F43}">
      <dgm:prSet/>
      <dgm:spPr/>
      <dgm:t>
        <a:bodyPr/>
        <a:lstStyle/>
        <a:p>
          <a:pPr latinLnBrk="1"/>
          <a:endParaRPr lang="ko-KR" altLang="en-US"/>
        </a:p>
      </dgm:t>
    </dgm:pt>
    <dgm:pt modelId="{9CB787BE-90DA-4A18-B057-32B967E473C8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z="1800" b="1" dirty="0" smtClean="0">
              <a:latin typeface="나눔스퀘어_ac Bold"/>
            </a:rPr>
            <a:t>  웹 인터페이스 구축</a:t>
          </a:r>
          <a:endParaRPr lang="ko-KR" altLang="en-US" sz="1800" b="1" dirty="0">
            <a:latin typeface="나눔스퀘어_ac Bold"/>
          </a:endParaRPr>
        </a:p>
      </dgm:t>
    </dgm:pt>
    <dgm:pt modelId="{8601F5F9-D0B2-4B37-9258-5D43E5BD01F2}" type="parTrans" cxnId="{1774079D-534B-427F-A12F-2BB0D32F75F4}">
      <dgm:prSet/>
      <dgm:spPr/>
      <dgm:t>
        <a:bodyPr/>
        <a:lstStyle/>
        <a:p>
          <a:pPr latinLnBrk="1"/>
          <a:endParaRPr lang="ko-KR" altLang="en-US"/>
        </a:p>
      </dgm:t>
    </dgm:pt>
    <dgm:pt modelId="{3A834414-FA66-4FF5-ACF6-C071C4BCF386}" type="sibTrans" cxnId="{1774079D-534B-427F-A12F-2BB0D32F75F4}">
      <dgm:prSet/>
      <dgm:spPr/>
      <dgm:t>
        <a:bodyPr/>
        <a:lstStyle/>
        <a:p>
          <a:pPr latinLnBrk="1"/>
          <a:endParaRPr lang="ko-KR" altLang="en-US"/>
        </a:p>
      </dgm:t>
    </dgm:pt>
    <dgm:pt modelId="{D61F8A09-DDCE-4F8C-AE36-84402797B319}" type="pres">
      <dgm:prSet presAssocID="{C5184261-F69F-417C-A12D-648260C4CC2B}" presName="Name0" presStyleCnt="0">
        <dgm:presLayoutVars>
          <dgm:dir/>
          <dgm:resizeHandles val="exact"/>
        </dgm:presLayoutVars>
      </dgm:prSet>
      <dgm:spPr/>
    </dgm:pt>
    <dgm:pt modelId="{E9A30702-4275-4DE3-AF80-BF10332CFB8F}" type="pres">
      <dgm:prSet presAssocID="{C692DA13-0FEC-4B2C-8290-AD205453D9DB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DEA1E4-A886-41C1-B276-33E76FC3E969}" type="pres">
      <dgm:prSet presAssocID="{4E90E54E-39BC-4C85-9D75-B55B8A95A7AD}" presName="parSpace" presStyleCnt="0"/>
      <dgm:spPr/>
    </dgm:pt>
    <dgm:pt modelId="{E9E985A4-BAA9-44A9-B9CA-4CB6511EB092}" type="pres">
      <dgm:prSet presAssocID="{46C59D4B-E786-4344-9164-157A0A3785B1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6F14F5-0DB2-4890-9093-A99A13F14A3F}" type="pres">
      <dgm:prSet presAssocID="{405D6A6C-D4A3-4F68-86E5-312ACE88ACF5}" presName="parSpace" presStyleCnt="0"/>
      <dgm:spPr/>
    </dgm:pt>
    <dgm:pt modelId="{1FCB47E9-BEC9-4A35-BD2D-C314389B7784}" type="pres">
      <dgm:prSet presAssocID="{9CB787BE-90DA-4A18-B057-32B967E473C8}" presName="parTxOnly" presStyleLbl="node1" presStyleIdx="2" presStyleCnt="3" custScaleX="112868" custLinFactNeighborX="497" custLinFactNeighborY="1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903C106-A1FB-465A-B725-5F0D3B45B47A}" type="presOf" srcId="{46C59D4B-E786-4344-9164-157A0A3785B1}" destId="{E9E985A4-BAA9-44A9-B9CA-4CB6511EB092}" srcOrd="0" destOrd="0" presId="urn:microsoft.com/office/officeart/2005/8/layout/hChevron3"/>
    <dgm:cxn modelId="{1774079D-534B-427F-A12F-2BB0D32F75F4}" srcId="{C5184261-F69F-417C-A12D-648260C4CC2B}" destId="{9CB787BE-90DA-4A18-B057-32B967E473C8}" srcOrd="2" destOrd="0" parTransId="{8601F5F9-D0B2-4B37-9258-5D43E5BD01F2}" sibTransId="{3A834414-FA66-4FF5-ACF6-C071C4BCF386}"/>
    <dgm:cxn modelId="{42AA52D2-6EC0-49E0-8B72-BA4D09163BB0}" srcId="{C5184261-F69F-417C-A12D-648260C4CC2B}" destId="{C692DA13-0FEC-4B2C-8290-AD205453D9DB}" srcOrd="0" destOrd="0" parTransId="{1F5E2250-6C29-4D3E-8040-755F833E24B2}" sibTransId="{4E90E54E-39BC-4C85-9D75-B55B8A95A7AD}"/>
    <dgm:cxn modelId="{30257068-92C0-4D8E-B50B-5620CDFF4F43}" srcId="{C5184261-F69F-417C-A12D-648260C4CC2B}" destId="{46C59D4B-E786-4344-9164-157A0A3785B1}" srcOrd="1" destOrd="0" parTransId="{60E9A5A6-8E1D-4B93-85AD-0697D175F8BA}" sibTransId="{405D6A6C-D4A3-4F68-86E5-312ACE88ACF5}"/>
    <dgm:cxn modelId="{F131DC74-E259-49F9-9683-7616F30C1152}" type="presOf" srcId="{C5184261-F69F-417C-A12D-648260C4CC2B}" destId="{D61F8A09-DDCE-4F8C-AE36-84402797B319}" srcOrd="0" destOrd="0" presId="urn:microsoft.com/office/officeart/2005/8/layout/hChevron3"/>
    <dgm:cxn modelId="{AEEDB66C-C084-4C39-8575-1B9081610106}" type="presOf" srcId="{9CB787BE-90DA-4A18-B057-32B967E473C8}" destId="{1FCB47E9-BEC9-4A35-BD2D-C314389B7784}" srcOrd="0" destOrd="0" presId="urn:microsoft.com/office/officeart/2005/8/layout/hChevron3"/>
    <dgm:cxn modelId="{F1B3E157-4092-4BFA-A891-CDE82C05933C}" type="presOf" srcId="{C692DA13-0FEC-4B2C-8290-AD205453D9DB}" destId="{E9A30702-4275-4DE3-AF80-BF10332CFB8F}" srcOrd="0" destOrd="0" presId="urn:microsoft.com/office/officeart/2005/8/layout/hChevron3"/>
    <dgm:cxn modelId="{F8A9BB0C-C45B-4327-B725-346048751A93}" type="presParOf" srcId="{D61F8A09-DDCE-4F8C-AE36-84402797B319}" destId="{E9A30702-4275-4DE3-AF80-BF10332CFB8F}" srcOrd="0" destOrd="0" presId="urn:microsoft.com/office/officeart/2005/8/layout/hChevron3"/>
    <dgm:cxn modelId="{1C6970DA-C66F-4669-B471-BB2F33E898C4}" type="presParOf" srcId="{D61F8A09-DDCE-4F8C-AE36-84402797B319}" destId="{2EDEA1E4-A886-41C1-B276-33E76FC3E969}" srcOrd="1" destOrd="0" presId="urn:microsoft.com/office/officeart/2005/8/layout/hChevron3"/>
    <dgm:cxn modelId="{EB688771-FA83-4AF9-9284-067AA2AF779A}" type="presParOf" srcId="{D61F8A09-DDCE-4F8C-AE36-84402797B319}" destId="{E9E985A4-BAA9-44A9-B9CA-4CB6511EB092}" srcOrd="2" destOrd="0" presId="urn:microsoft.com/office/officeart/2005/8/layout/hChevron3"/>
    <dgm:cxn modelId="{A09ACC9C-823D-4F5D-9AAF-C532EA8D3C86}" type="presParOf" srcId="{D61F8A09-DDCE-4F8C-AE36-84402797B319}" destId="{D46F14F5-0DB2-4890-9093-A99A13F14A3F}" srcOrd="3" destOrd="0" presId="urn:microsoft.com/office/officeart/2005/8/layout/hChevron3"/>
    <dgm:cxn modelId="{FC4B08A6-6649-4B56-8EF9-2F3C5304B506}" type="presParOf" srcId="{D61F8A09-DDCE-4F8C-AE36-84402797B319}" destId="{1FCB47E9-BEC9-4A35-BD2D-C314389B778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6C781-7166-4ACC-8B69-2589DEC34BC9}">
      <dsp:nvSpPr>
        <dsp:cNvPr id="0" name=""/>
        <dsp:cNvSpPr/>
      </dsp:nvSpPr>
      <dsp:spPr>
        <a:xfrm>
          <a:off x="2429243" y="794"/>
          <a:ext cx="1255295" cy="125529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20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Ⅰ</a:t>
          </a:r>
        </a:p>
        <a:p>
          <a:pPr lvl="0" algn="ctr" defTabSz="889000" latinLnBrk="1">
            <a:lnSpc>
              <a:spcPct val="15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2000" b="1" kern="1200" dirty="0" smtClean="0">
              <a:solidFill>
                <a:srgbClr val="FFCC66"/>
              </a:solidFill>
              <a:latin typeface="나눔스퀘어_ac ExtraBold" panose="020B0600000101010101"/>
              <a:ea typeface="나눔고딕" panose="020D0604000000000000" pitchFamily="50" charset="-127"/>
            </a:rPr>
            <a:t>SCV</a:t>
          </a:r>
          <a:endParaRPr lang="ko-KR" altLang="en-US" sz="2000" b="1" kern="1200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sp:txBody>
      <dsp:txXfrm>
        <a:off x="2613077" y="184628"/>
        <a:ext cx="887627" cy="887627"/>
      </dsp:txXfrm>
    </dsp:sp>
    <dsp:sp modelId="{64542A8D-D06D-4755-BE90-5BCC5A793B6D}">
      <dsp:nvSpPr>
        <dsp:cNvPr id="0" name=""/>
        <dsp:cNvSpPr/>
      </dsp:nvSpPr>
      <dsp:spPr>
        <a:xfrm rot="2160000">
          <a:off x="3644868" y="965028"/>
          <a:ext cx="333710" cy="423662"/>
        </a:xfrm>
        <a:prstGeom prst="rightArrow">
          <a:avLst>
            <a:gd name="adj1" fmla="val 60000"/>
            <a:gd name="adj2" fmla="val 5000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/>
        </a:p>
      </dsp:txBody>
      <dsp:txXfrm>
        <a:off x="3654428" y="1020338"/>
        <a:ext cx="233597" cy="254198"/>
      </dsp:txXfrm>
    </dsp:sp>
    <dsp:sp modelId="{A4201D4F-F44C-4816-BE71-E933E6CFB943}">
      <dsp:nvSpPr>
        <dsp:cNvPr id="0" name=""/>
        <dsp:cNvSpPr/>
      </dsp:nvSpPr>
      <dsp:spPr>
        <a:xfrm>
          <a:off x="3954189" y="1108732"/>
          <a:ext cx="1255295" cy="125529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Ⅱ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지역별 </a:t>
          </a:r>
          <a:endParaRPr lang="en-US" altLang="ko-KR" sz="1800" b="1" kern="1200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err="1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커스텀</a:t>
          </a: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 </a:t>
          </a:r>
          <a:endParaRPr lang="en-US" altLang="ko-KR" sz="1800" b="1" kern="1200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학습 </a:t>
          </a:r>
          <a:endParaRPr lang="ko-KR" altLang="en-US" sz="1800" b="1" kern="1200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sp:txBody>
      <dsp:txXfrm>
        <a:off x="4138023" y="1292566"/>
        <a:ext cx="887627" cy="887627"/>
      </dsp:txXfrm>
    </dsp:sp>
    <dsp:sp modelId="{9F00C3D2-141A-442B-BE9C-840B1FA5D1B6}">
      <dsp:nvSpPr>
        <dsp:cNvPr id="0" name=""/>
        <dsp:cNvSpPr/>
      </dsp:nvSpPr>
      <dsp:spPr>
        <a:xfrm rot="6480000">
          <a:off x="4126661" y="2411907"/>
          <a:ext cx="333710" cy="423662"/>
        </a:xfrm>
        <a:prstGeom prst="rightArrow">
          <a:avLst>
            <a:gd name="adj1" fmla="val 60000"/>
            <a:gd name="adj2" fmla="val 5000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/>
        </a:p>
      </dsp:txBody>
      <dsp:txXfrm rot="10800000">
        <a:off x="4192186" y="2449032"/>
        <a:ext cx="233597" cy="254198"/>
      </dsp:txXfrm>
    </dsp:sp>
    <dsp:sp modelId="{BEE0C50C-D35A-48C4-9784-A188D7C676CE}">
      <dsp:nvSpPr>
        <dsp:cNvPr id="0" name=""/>
        <dsp:cNvSpPr/>
      </dsp:nvSpPr>
      <dsp:spPr>
        <a:xfrm>
          <a:off x="3371711" y="2901414"/>
          <a:ext cx="1255295" cy="125529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Ⅲ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검출 </a:t>
          </a:r>
          <a:endParaRPr lang="en-US" altLang="ko-KR" sz="1800" b="1" kern="1200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정확도</a:t>
          </a:r>
          <a:endParaRPr lang="ko-KR" altLang="en-US" sz="1800" b="1" kern="1200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sp:txBody>
      <dsp:txXfrm>
        <a:off x="3555545" y="3085248"/>
        <a:ext cx="887627" cy="887627"/>
      </dsp:txXfrm>
    </dsp:sp>
    <dsp:sp modelId="{3386A6BA-F734-4C16-9B43-4740BE7E9DA5}">
      <dsp:nvSpPr>
        <dsp:cNvPr id="0" name=""/>
        <dsp:cNvSpPr/>
      </dsp:nvSpPr>
      <dsp:spPr>
        <a:xfrm rot="10800000">
          <a:off x="2899480" y="3317230"/>
          <a:ext cx="333710" cy="423662"/>
        </a:xfrm>
        <a:prstGeom prst="rightArrow">
          <a:avLst>
            <a:gd name="adj1" fmla="val 60000"/>
            <a:gd name="adj2" fmla="val 5000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/>
        </a:p>
      </dsp:txBody>
      <dsp:txXfrm rot="10800000">
        <a:off x="2999593" y="3401962"/>
        <a:ext cx="233597" cy="254198"/>
      </dsp:txXfrm>
    </dsp:sp>
    <dsp:sp modelId="{2FEC7543-5E26-48A7-A77F-55B1BE5E3FA1}">
      <dsp:nvSpPr>
        <dsp:cNvPr id="0" name=""/>
        <dsp:cNvSpPr/>
      </dsp:nvSpPr>
      <dsp:spPr>
        <a:xfrm>
          <a:off x="1486774" y="2901414"/>
          <a:ext cx="1255295" cy="125529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Ⅳ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비용의 </a:t>
          </a:r>
          <a:endParaRPr lang="en-US" altLang="ko-KR" sz="1800" b="1" kern="1200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효율성 </a:t>
          </a:r>
          <a:endParaRPr lang="en-US" altLang="ko-KR" sz="1800" b="1" kern="1200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증가</a:t>
          </a:r>
          <a:endParaRPr lang="ko-KR" altLang="en-US" sz="1800" b="1" kern="1200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sp:txBody>
      <dsp:txXfrm>
        <a:off x="1670608" y="3085248"/>
        <a:ext cx="887627" cy="887627"/>
      </dsp:txXfrm>
    </dsp:sp>
    <dsp:sp modelId="{2AA9523B-3B9A-4644-BC89-EDC771B24C74}">
      <dsp:nvSpPr>
        <dsp:cNvPr id="0" name=""/>
        <dsp:cNvSpPr/>
      </dsp:nvSpPr>
      <dsp:spPr>
        <a:xfrm rot="15120000">
          <a:off x="1659247" y="2429872"/>
          <a:ext cx="333710" cy="423662"/>
        </a:xfrm>
        <a:prstGeom prst="rightArrow">
          <a:avLst>
            <a:gd name="adj1" fmla="val 60000"/>
            <a:gd name="adj2" fmla="val 5000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/>
        </a:p>
      </dsp:txBody>
      <dsp:txXfrm rot="10800000">
        <a:off x="1724772" y="2562211"/>
        <a:ext cx="233597" cy="254198"/>
      </dsp:txXfrm>
    </dsp:sp>
    <dsp:sp modelId="{5EF796F5-0EF6-49CA-B51D-67AF2ABA0CF9}">
      <dsp:nvSpPr>
        <dsp:cNvPr id="0" name=""/>
        <dsp:cNvSpPr/>
      </dsp:nvSpPr>
      <dsp:spPr>
        <a:xfrm>
          <a:off x="904297" y="1108732"/>
          <a:ext cx="1255295" cy="125529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Ⅴ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유지</a:t>
          </a:r>
          <a:endParaRPr lang="en-US" altLang="ko-KR" sz="1800" b="1" kern="1200" dirty="0" smtClean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ExtraBold" panose="020B0600000101010101"/>
              <a:ea typeface="나눔고딕" panose="020D0604000000000000" pitchFamily="50" charset="-127"/>
            </a:rPr>
            <a:t>보수</a:t>
          </a:r>
          <a:endParaRPr lang="ko-KR" altLang="en-US" sz="1800" b="1" kern="1200" dirty="0">
            <a:solidFill>
              <a:srgbClr val="F6F4F4"/>
            </a:solidFill>
            <a:latin typeface="나눔스퀘어_ac ExtraBold" panose="020B0600000101010101"/>
            <a:ea typeface="나눔고딕" panose="020D0604000000000000" pitchFamily="50" charset="-127"/>
          </a:endParaRPr>
        </a:p>
      </dsp:txBody>
      <dsp:txXfrm>
        <a:off x="1088131" y="1292566"/>
        <a:ext cx="887627" cy="887627"/>
      </dsp:txXfrm>
    </dsp:sp>
    <dsp:sp modelId="{98AD57FB-16BA-4D5C-AC19-6DA329C66D8D}">
      <dsp:nvSpPr>
        <dsp:cNvPr id="0" name=""/>
        <dsp:cNvSpPr/>
      </dsp:nvSpPr>
      <dsp:spPr>
        <a:xfrm rot="19440000">
          <a:off x="2119922" y="976131"/>
          <a:ext cx="333710" cy="423662"/>
        </a:xfrm>
        <a:prstGeom prst="rightArrow">
          <a:avLst>
            <a:gd name="adj1" fmla="val 60000"/>
            <a:gd name="adj2" fmla="val 50000"/>
          </a:avLst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/>
        </a:p>
      </dsp:txBody>
      <dsp:txXfrm>
        <a:off x="2129482" y="1090285"/>
        <a:ext cx="233597" cy="254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30702-4275-4DE3-AF80-BF10332CFB8F}">
      <dsp:nvSpPr>
        <dsp:cNvPr id="0" name=""/>
        <dsp:cNvSpPr/>
      </dsp:nvSpPr>
      <dsp:spPr>
        <a:xfrm>
          <a:off x="3334" y="888450"/>
          <a:ext cx="3356854" cy="1342741"/>
        </a:xfrm>
        <a:prstGeom prst="homePlat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>
              <a:latin typeface="나눔스퀘어_ac Bold"/>
            </a:rPr>
            <a:t>커스텀</a:t>
          </a:r>
          <a:r>
            <a:rPr lang="ko-KR" altLang="en-US" sz="1800" b="1" kern="1200" dirty="0" smtClean="0">
              <a:latin typeface="나눔스퀘어_ac Bold"/>
            </a:rPr>
            <a:t> 모델 학습</a:t>
          </a:r>
          <a:endParaRPr lang="ko-KR" altLang="en-US" sz="1800" b="1" kern="1200" dirty="0">
            <a:latin typeface="나눔스퀘어_ac Bold"/>
          </a:endParaRPr>
        </a:p>
      </dsp:txBody>
      <dsp:txXfrm>
        <a:off x="3334" y="888450"/>
        <a:ext cx="3021169" cy="1342741"/>
      </dsp:txXfrm>
    </dsp:sp>
    <dsp:sp modelId="{E9E985A4-BAA9-44A9-B9CA-4CB6511EB092}">
      <dsp:nvSpPr>
        <dsp:cNvPr id="0" name=""/>
        <dsp:cNvSpPr/>
      </dsp:nvSpPr>
      <dsp:spPr>
        <a:xfrm>
          <a:off x="2688817" y="888450"/>
          <a:ext cx="3356854" cy="1342741"/>
        </a:xfrm>
        <a:prstGeom prst="chevron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rgbClr val="F6F4F4"/>
              </a:solidFill>
              <a:latin typeface="나눔스퀘어_ac Bold"/>
            </a:rPr>
            <a:t> </a:t>
          </a:r>
          <a:r>
            <a:rPr lang="ko-KR" altLang="en-US" sz="1800" b="1" kern="1200" dirty="0" err="1" smtClean="0">
              <a:solidFill>
                <a:srgbClr val="F6F4F4"/>
              </a:solidFill>
              <a:latin typeface="나눔스퀘어_ac Bold"/>
            </a:rPr>
            <a:t>데이터셋</a:t>
          </a:r>
          <a:r>
            <a:rPr lang="ko-KR" altLang="en-US" sz="1800" b="1" kern="1200" dirty="0" smtClean="0">
              <a:solidFill>
                <a:srgbClr val="F6F4F4"/>
              </a:solidFill>
              <a:latin typeface="나눔스퀘어_ac Bold"/>
            </a:rPr>
            <a:t> 전처리</a:t>
          </a:r>
          <a:endParaRPr lang="ko-KR" altLang="en-US" sz="1800" b="1" kern="1200" dirty="0">
            <a:solidFill>
              <a:srgbClr val="F6F4F4"/>
            </a:solidFill>
            <a:latin typeface="나눔스퀘어_ac Bold"/>
          </a:endParaRPr>
        </a:p>
      </dsp:txBody>
      <dsp:txXfrm>
        <a:off x="3360188" y="888450"/>
        <a:ext cx="2014113" cy="1342741"/>
      </dsp:txXfrm>
    </dsp:sp>
    <dsp:sp modelId="{1FCB47E9-BEC9-4A35-BD2D-C314389B7784}">
      <dsp:nvSpPr>
        <dsp:cNvPr id="0" name=""/>
        <dsp:cNvSpPr/>
      </dsp:nvSpPr>
      <dsp:spPr>
        <a:xfrm>
          <a:off x="5377635" y="890356"/>
          <a:ext cx="3788814" cy="1342741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나눔스퀘어_ac Bold"/>
            </a:rPr>
            <a:t>  웹 인터페이스 구축</a:t>
          </a:r>
          <a:endParaRPr lang="ko-KR" altLang="en-US" sz="1800" b="1" kern="1200" dirty="0">
            <a:latin typeface="나눔스퀘어_ac Bold"/>
          </a:endParaRPr>
        </a:p>
      </dsp:txBody>
      <dsp:txXfrm>
        <a:off x="6049006" y="890356"/>
        <a:ext cx="2446073" cy="1342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12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1pPr>
    <a:lvl2pPr marL="335241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2pPr>
    <a:lvl3pPr marL="670482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3pPr>
    <a:lvl4pPr marL="1005722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4pPr>
    <a:lvl5pPr marL="1340962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5pPr>
    <a:lvl6pPr marL="1676203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6pPr>
    <a:lvl7pPr marL="2011444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7pPr>
    <a:lvl8pPr marL="2346684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8pPr>
    <a:lvl9pPr marL="2681924" algn="l" defTabSz="670482" rtl="0" eaLnBrk="1" latinLnBrk="1" hangingPunct="1">
      <a:defRPr sz="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57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595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243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94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1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기존에 여러 기업들이 자리잡고 있는 스마트 </a:t>
            </a:r>
            <a:r>
              <a:rPr lang="en-US" altLang="ko-KR" dirty="0" smtClean="0"/>
              <a:t>CCTV </a:t>
            </a:r>
            <a:r>
              <a:rPr lang="ko-KR" altLang="en-US" dirty="0" smtClean="0"/>
              <a:t>기존 시장에 대한 첫 접근 깊이 </a:t>
            </a:r>
            <a:r>
              <a:rPr lang="en-US" altLang="ko-KR" dirty="0" smtClean="0"/>
              <a:t>PR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핵심으로 생각하는 만족도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인프라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개인정보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가지의 방향성 제시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차 산업 혁명 개발 시대에 그들이 원하는 새로운 도약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재정립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경쟁력 강화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실행체계</a:t>
            </a:r>
            <a:r>
              <a:rPr lang="ko-KR" altLang="en-US" baseline="0" dirty="0" smtClean="0"/>
              <a:t> 확립</a:t>
            </a:r>
            <a:r>
              <a:rPr lang="en-US" altLang="ko-KR" baseline="0" dirty="0" smtClean="0"/>
              <a:t>, KPI, </a:t>
            </a:r>
            <a:r>
              <a:rPr lang="ko-KR" altLang="en-US" baseline="0" dirty="0" smtClean="0"/>
              <a:t>지속가능성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40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79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0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099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9275" y="1828800"/>
            <a:ext cx="713105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52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656856" y="3284990"/>
            <a:ext cx="4800600" cy="253153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37013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2704549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006121" y="130706"/>
            <a:ext cx="1588110" cy="16991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38492" y="130706"/>
            <a:ext cx="4662121" cy="169915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0160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44493" y="90491"/>
            <a:ext cx="9180512" cy="1176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46869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/>
        </p:nvGraphicFramePr>
        <p:xfrm>
          <a:off x="1637" y="159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" y="159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 userDrawn="1"/>
        </p:nvSpPr>
        <p:spPr>
          <a:xfrm>
            <a:off x="9517281" y="6627192"/>
            <a:ext cx="3353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41C62D-11DA-4B3C-95BA-2F1C14FD1816}" type="slidenum">
              <a:rPr kumimoji="0" lang="ko-KR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7" name="직사각형 46"/>
          <p:cNvSpPr/>
          <p:nvPr userDrawn="1"/>
        </p:nvSpPr>
        <p:spPr>
          <a:xfrm>
            <a:off x="9517281" y="6627192"/>
            <a:ext cx="3353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41C62D-11DA-4B3C-95BA-2F1C14FD1816}" type="slidenum">
              <a:rPr kumimoji="0" lang="ko-KR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7" name="직사각형 56"/>
          <p:cNvSpPr/>
          <p:nvPr userDrawn="1"/>
        </p:nvSpPr>
        <p:spPr bwMode="auto">
          <a:xfrm>
            <a:off x="79" y="6618157"/>
            <a:ext cx="78153" cy="242277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116" y="101600"/>
            <a:ext cx="9359901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2"/>
          </p:nvPr>
        </p:nvSpPr>
        <p:spPr>
          <a:xfrm>
            <a:off x="273050" y="785794"/>
            <a:ext cx="9359900" cy="785818"/>
          </a:xfrm>
          <a:prstGeom prst="rect">
            <a:avLst/>
          </a:prstGeom>
        </p:spPr>
        <p:txBody>
          <a:bodyPr anchor="ctr"/>
          <a:lstStyle>
            <a:lvl1pPr latinLnBrk="0"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ko-KR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9592681" y="6627192"/>
            <a:ext cx="256801" cy="203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712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59106" y="6569238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7AB64-88D6-4D36-A002-A9FF5A5820FF}" type="slidenum">
              <a:rPr kumimoji="1" lang="ko-KR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xfrm>
            <a:off x="551028" y="63188"/>
            <a:ext cx="8045185" cy="5048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490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59106" y="6569238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7AB64-88D6-4D36-A002-A9FF5A5820FF}" type="slidenum">
              <a:rPr kumimoji="1" lang="ko-KR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93" y="90488"/>
            <a:ext cx="8355012" cy="5016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2713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667056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56" y="159799"/>
            <a:ext cx="8373575" cy="590048"/>
          </a:xfrm>
        </p:spPr>
        <p:txBody>
          <a:bodyPr>
            <a:noAutofit/>
          </a:bodyPr>
          <a:lstStyle>
            <a:lvl1pPr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271556" y="866476"/>
            <a:ext cx="9362901" cy="7858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ko-KR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44661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일반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37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3" name="개체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436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_제목(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37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8061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5982234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_제목(無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37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248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일반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37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3" name="개체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740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일반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37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3" name="개체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9054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03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56" y="159799"/>
            <a:ext cx="8373575" cy="590048"/>
          </a:xfrm>
        </p:spPr>
        <p:txBody>
          <a:bodyPr>
            <a:noAutofit/>
          </a:bodyPr>
          <a:lstStyle>
            <a:lvl1pPr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271556" y="866476"/>
            <a:ext cx="9362901" cy="7858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ko-KR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7676659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56" y="159799"/>
            <a:ext cx="8373575" cy="590048"/>
          </a:xfrm>
        </p:spPr>
        <p:txBody>
          <a:bodyPr>
            <a:noAutofit/>
          </a:bodyPr>
          <a:lstStyle>
            <a:lvl1pPr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5"/>
          </p:nvPr>
        </p:nvSpPr>
        <p:spPr>
          <a:xfrm>
            <a:off x="271556" y="866476"/>
            <a:ext cx="9362901" cy="7858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ko-KR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166097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826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826" y="4198706"/>
            <a:ext cx="5829300" cy="21669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18036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38492" y="999773"/>
            <a:ext cx="3124566" cy="8300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68570" y="999773"/>
            <a:ext cx="3125665" cy="8300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619332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3" y="2217505"/>
            <a:ext cx="3030049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3" y="3141486"/>
            <a:ext cx="3030049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954" y="2217505"/>
            <a:ext cx="3031148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954" y="3141486"/>
            <a:ext cx="3031148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4021129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7770132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4234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94406"/>
            <a:ext cx="2256326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656" y="394408"/>
            <a:ext cx="3833447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326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356055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129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129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129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580037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Body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93" y="692153"/>
            <a:ext cx="91805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4493" y="90488"/>
            <a:ext cx="835501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Slide</a:t>
            </a:r>
            <a:r>
              <a:rPr lang="ko-KR" altLang="en-US"/>
              <a:t>의 제목</a:t>
            </a:r>
          </a:p>
        </p:txBody>
      </p:sp>
      <p:sp>
        <p:nvSpPr>
          <p:cNvPr id="1030" name="Text Box 60"/>
          <p:cNvSpPr txBox="1">
            <a:spLocks noChangeArrowheads="1"/>
          </p:cNvSpPr>
          <p:nvPr userDrawn="1"/>
        </p:nvSpPr>
        <p:spPr bwMode="auto">
          <a:xfrm>
            <a:off x="4737165" y="6553026"/>
            <a:ext cx="546945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762000" eaLnBrk="0" hangingPunct="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762000" eaLnBrk="0" hangingPunct="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762000" eaLnBrk="0" hangingPunct="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762000" eaLnBrk="0" hangingPunct="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762000" eaLnBrk="0" hangingPunct="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t>- </a:t>
            </a:r>
            <a:fld id="{F57A5CD6-A5D1-4814-8DB1-F37B8DBB4EB3}" type="slidenum">
              <a:rPr kumimoji="1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pPr marL="0" marR="0" lvl="0" indent="0" algn="l" defTabSz="7620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+mn-cs"/>
              </a:rPr>
              <a:t> - </a:t>
            </a:r>
          </a:p>
        </p:txBody>
      </p:sp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67" y="97795"/>
            <a:ext cx="1847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Line 39"/>
          <p:cNvSpPr>
            <a:spLocks noChangeShapeType="1"/>
          </p:cNvSpPr>
          <p:nvPr userDrawn="1"/>
        </p:nvSpPr>
        <p:spPr bwMode="auto">
          <a:xfrm flipV="1">
            <a:off x="302103" y="6553200"/>
            <a:ext cx="9324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 flipV="1">
            <a:off x="323852" y="620808"/>
            <a:ext cx="9201150" cy="45719"/>
            <a:chOff x="2360712" y="2492896"/>
            <a:chExt cx="7056784" cy="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360712" y="2492896"/>
              <a:ext cx="7056784" cy="0"/>
            </a:xfrm>
            <a:prstGeom prst="line">
              <a:avLst/>
            </a:prstGeom>
            <a:ln w="38100">
              <a:solidFill>
                <a:srgbClr val="C0C0C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849216" y="2492896"/>
              <a:ext cx="2031776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880992" y="2492896"/>
              <a:ext cx="4536504" cy="0"/>
            </a:xfrm>
            <a:prstGeom prst="line">
              <a:avLst/>
            </a:prstGeom>
            <a:ln w="38100">
              <a:solidFill>
                <a:srgbClr val="86ABC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218813" y="6572214"/>
            <a:ext cx="467107" cy="2424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C14214-A374-88FA-DA40-80972CB1868B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285297" y="6574726"/>
            <a:ext cx="517165" cy="2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61" r:id="rId23"/>
    <p:sldLayoutId id="2147483918" r:id="rId24"/>
    <p:sldLayoutId id="2147483932" r:id="rId25"/>
  </p:sldLayoutIdLst>
  <p:transition/>
  <p:hf hdr="0" ftr="0" dt="0"/>
  <p:txStyles>
    <p:titleStyle>
      <a:lvl1pPr algn="l" defTabSz="939800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39800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l" defTabSz="939800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l" defTabSz="939800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l" defTabSz="939800" rtl="0" eaLnBrk="0" fontAlgn="base" latinLnBrk="1" hangingPunct="0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l" defTabSz="939800" rtl="0" fontAlgn="base" latinLnBrk="1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6pPr>
      <a:lvl7pPr marL="914400" algn="l" defTabSz="939800" rtl="0" fontAlgn="base" latinLnBrk="1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7pPr>
      <a:lvl8pPr marL="1371600" algn="l" defTabSz="939800" rtl="0" fontAlgn="base" latinLnBrk="1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8pPr>
      <a:lvl9pPr marL="1828800" algn="l" defTabSz="939800" rtl="0" fontAlgn="base" latinLnBrk="1">
        <a:lnSpc>
          <a:spcPct val="150000"/>
        </a:lnSpc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defTabSz="939800" rtl="0" eaLnBrk="0" fontAlgn="base" latinLnBrk="1" hangingPunct="0">
        <a:spcBef>
          <a:spcPct val="5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•"/>
        <a:defRPr kumimoji="1" sz="1400" b="1">
          <a:solidFill>
            <a:srgbClr val="000000"/>
          </a:solidFill>
          <a:latin typeface="+mn-lt"/>
          <a:ea typeface="+mn-ea"/>
          <a:cs typeface="+mn-cs"/>
        </a:defRPr>
      </a:lvl1pPr>
      <a:lvl2pPr marL="709613" indent="-263525" algn="l" defTabSz="939800" rtl="0" eaLnBrk="0" fontAlgn="base" latinLnBrk="1" hangingPunct="0">
        <a:spcBef>
          <a:spcPct val="25000"/>
        </a:spcBef>
        <a:spcAft>
          <a:spcPct val="0"/>
        </a:spcAft>
        <a:buClr>
          <a:schemeClr val="tx1"/>
        </a:buClr>
        <a:buSzPct val="90000"/>
        <a:buChar char="–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4588" indent="-255588" algn="l" defTabSz="939800" rtl="0" eaLnBrk="0" fontAlgn="base" latinLnBrk="1" hangingPunct="0">
        <a:spcBef>
          <a:spcPct val="25000"/>
        </a:spcBef>
        <a:spcAft>
          <a:spcPct val="0"/>
        </a:spcAft>
        <a:buSzPct val="40000"/>
        <a:buFont typeface="Wingdings" panose="05000000000000000000" pitchFamily="2" charset="2"/>
        <a:buChar char="o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582738" indent="-258763" algn="l" defTabSz="939800" rtl="0" eaLnBrk="0" fontAlgn="base" latinLnBrk="1" hangingPunct="0">
        <a:spcBef>
          <a:spcPct val="25000"/>
        </a:spcBef>
        <a:spcAft>
          <a:spcPct val="0"/>
        </a:spcAft>
        <a:buChar char="­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66925" indent="-304800" algn="l" defTabSz="939800" rtl="0" eaLnBrk="0" fontAlgn="base" latinLnBrk="1" hangingPunct="0">
        <a:spcBef>
          <a:spcPct val="25000"/>
        </a:spcBef>
        <a:spcAft>
          <a:spcPct val="0"/>
        </a:spcAft>
        <a:buSzPct val="90000"/>
        <a:buChar char="¯"/>
        <a:defRPr kumimoji="1" sz="1900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524125" indent="-304800" algn="l" defTabSz="939800" rtl="0" fontAlgn="base" latinLnBrk="1">
        <a:spcBef>
          <a:spcPct val="25000"/>
        </a:spcBef>
        <a:spcAft>
          <a:spcPct val="0"/>
        </a:spcAft>
        <a:buSzPct val="90000"/>
        <a:buChar char="¯"/>
        <a:defRPr kumimoji="1" sz="1900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2981325" indent="-304800" algn="l" defTabSz="939800" rtl="0" fontAlgn="base" latinLnBrk="1">
        <a:spcBef>
          <a:spcPct val="25000"/>
        </a:spcBef>
        <a:spcAft>
          <a:spcPct val="0"/>
        </a:spcAft>
        <a:buSzPct val="90000"/>
        <a:buChar char="¯"/>
        <a:defRPr kumimoji="1" sz="1900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3438525" indent="-304800" algn="l" defTabSz="939800" rtl="0" fontAlgn="base" latinLnBrk="1">
        <a:spcBef>
          <a:spcPct val="25000"/>
        </a:spcBef>
        <a:spcAft>
          <a:spcPct val="0"/>
        </a:spcAft>
        <a:buSzPct val="90000"/>
        <a:buChar char="¯"/>
        <a:defRPr kumimoji="1" sz="1900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3895725" indent="-304800" algn="l" defTabSz="939800" rtl="0" fontAlgn="base" latinLnBrk="1">
        <a:spcBef>
          <a:spcPct val="25000"/>
        </a:spcBef>
        <a:spcAft>
          <a:spcPct val="0"/>
        </a:spcAft>
        <a:buSzPct val="90000"/>
        <a:buChar char="¯"/>
        <a:defRPr kumimoji="1" sz="1900">
          <a:solidFill>
            <a:srgbClr val="000000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Sfxqac1R-s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blog.naver.com/sego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blog.naver.com/sego4/223445561405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ego4/22348583751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44" y="-4450"/>
            <a:ext cx="9894956" cy="686244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11044" y="-4451"/>
            <a:ext cx="9894956" cy="686244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r="10165"/>
          <a:stretch/>
        </p:blipFill>
        <p:spPr>
          <a:xfrm>
            <a:off x="3618157" y="-6451"/>
            <a:ext cx="6287843" cy="3012720"/>
          </a:xfrm>
          <a:prstGeom prst="rect">
            <a:avLst/>
          </a:prstGeom>
          <a:effectLst/>
          <a:scene3d>
            <a:camera prst="orthographicFront"/>
            <a:lightRig rig="twoPt" dir="t"/>
          </a:scene3d>
          <a:sp3d prstMaterial="translucentPowder"/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452" y="-4451"/>
            <a:ext cx="3710609" cy="68624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285172" y="3687290"/>
            <a:ext cx="5057315" cy="555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32"/>
              </a:lnSpc>
            </a:pPr>
            <a:endParaRPr lang="en-US" sz="1422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-762000" y="-596901"/>
            <a:ext cx="124951" cy="24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6" tIns="37148" rIns="74296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73"/>
          </a:p>
        </p:txBody>
      </p:sp>
      <p:sp>
        <p:nvSpPr>
          <p:cNvPr id="12" name="_x495834408"/>
          <p:cNvSpPr>
            <a:spLocks noChangeArrowheads="1"/>
          </p:cNvSpPr>
          <p:nvPr/>
        </p:nvSpPr>
        <p:spPr bwMode="auto">
          <a:xfrm>
            <a:off x="3930843" y="2533812"/>
            <a:ext cx="1178266" cy="25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algn="r" defTabSz="74295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73" b="1" i="1" dirty="0">
                <a:solidFill>
                  <a:srgbClr val="4F5152"/>
                </a:solidFill>
                <a:latin typeface="나눔스퀘어_ac Bold"/>
                <a:ea typeface="나눔스퀘어_ac Bold"/>
              </a:rPr>
              <a:t>Prepared with</a:t>
            </a:r>
            <a:endParaRPr lang="en-US" altLang="ko-KR" sz="1073" dirty="0"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762000" y="444198"/>
            <a:ext cx="124951" cy="24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6" tIns="37148" rIns="74296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73"/>
          </a:p>
        </p:txBody>
      </p:sp>
      <p:pic>
        <p:nvPicPr>
          <p:cNvPr id="1025" name="_x495834912" descr="cif00001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29" y="2373195"/>
            <a:ext cx="908507" cy="4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-762000" y="-596901"/>
            <a:ext cx="124951" cy="24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6" tIns="37148" rIns="74296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73"/>
          </a:p>
        </p:txBody>
      </p:sp>
      <p:grpSp>
        <p:nvGrpSpPr>
          <p:cNvPr id="15" name="_x495955944"/>
          <p:cNvGrpSpPr>
            <a:grpSpLocks/>
          </p:cNvGrpSpPr>
          <p:nvPr/>
        </p:nvGrpSpPr>
        <p:grpSpPr bwMode="auto">
          <a:xfrm>
            <a:off x="3789070" y="2933917"/>
            <a:ext cx="6049518" cy="1388040"/>
            <a:chOff x="-2225" y="300"/>
            <a:chExt cx="76574" cy="11794"/>
          </a:xfrm>
        </p:grpSpPr>
        <p:grpSp>
          <p:nvGrpSpPr>
            <p:cNvPr id="16" name="_x495956736"/>
            <p:cNvGrpSpPr>
              <a:grpSpLocks/>
            </p:cNvGrpSpPr>
            <p:nvPr/>
          </p:nvGrpSpPr>
          <p:grpSpPr bwMode="auto">
            <a:xfrm>
              <a:off x="0" y="300"/>
              <a:ext cx="71999" cy="11794"/>
              <a:chOff x="0" y="150"/>
              <a:chExt cx="71999" cy="11794"/>
            </a:xfrm>
          </p:grpSpPr>
          <p:sp>
            <p:nvSpPr>
              <p:cNvPr id="18" name="_x495956160"/>
              <p:cNvSpPr>
                <a:spLocks noChangeArrowheads="1"/>
              </p:cNvSpPr>
              <p:nvPr/>
            </p:nvSpPr>
            <p:spPr bwMode="auto">
              <a:xfrm>
                <a:off x="125" y="9789"/>
                <a:ext cx="71874" cy="10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noFill/>
              <a:ln w="3810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6" tIns="37148" rIns="74296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73"/>
              </a:p>
            </p:txBody>
          </p:sp>
          <p:pic>
            <p:nvPicPr>
              <p:cNvPr id="1035" name="_x495957168" descr="cif0000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" y="9639"/>
                <a:ext cx="71874" cy="2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_x495955872"/>
              <p:cNvSpPr>
                <a:spLocks noChangeArrowheads="1"/>
              </p:cNvSpPr>
              <p:nvPr/>
            </p:nvSpPr>
            <p:spPr bwMode="auto">
              <a:xfrm>
                <a:off x="0" y="150"/>
                <a:ext cx="71874" cy="10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noFill/>
              <a:ln w="3810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4296" tIns="37148" rIns="74296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73"/>
              </a:p>
            </p:txBody>
          </p:sp>
          <p:pic>
            <p:nvPicPr>
              <p:cNvPr id="1033" name="_x495957096" descr="cif0000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" y="719"/>
                <a:ext cx="71874" cy="2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_x495957240"/>
            <p:cNvSpPr>
              <a:spLocks noChangeArrowheads="1"/>
            </p:cNvSpPr>
            <p:nvPr/>
          </p:nvSpPr>
          <p:spPr bwMode="auto">
            <a:xfrm>
              <a:off x="-2225" y="2569"/>
              <a:ext cx="76574" cy="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6" tIns="37148" rIns="74296" bIns="37148" numCol="1" anchor="t" anchorCtr="0" compatLnSpc="1">
              <a:prstTxWarp prst="textNoShape">
                <a:avLst/>
              </a:prstTxWarp>
            </a:bodyPr>
            <a:lstStyle/>
            <a:p>
              <a:pPr algn="ctr" defTabSz="74295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3656" dirty="0" err="1">
                  <a:latin typeface="Arial" panose="020B0604020202020204" pitchFamily="34" charset="0"/>
                </a:rPr>
                <a:t>커스텀</a:t>
              </a:r>
              <a:r>
                <a:rPr lang="ko-KR" altLang="en-US" sz="3656" dirty="0">
                  <a:latin typeface="Arial" panose="020B0604020202020204" pitchFamily="34" charset="0"/>
                </a:rPr>
                <a:t> </a:t>
              </a:r>
              <a:r>
                <a:rPr lang="en-US" altLang="ko-KR" sz="3656" dirty="0">
                  <a:latin typeface="Arial" panose="020B0604020202020204" pitchFamily="34" charset="0"/>
                </a:rPr>
                <a:t>Smart CCTV “</a:t>
              </a:r>
              <a:r>
                <a:rPr lang="en-US" altLang="ko-KR" sz="3656" dirty="0" smtClean="0">
                  <a:solidFill>
                    <a:srgbClr val="0070C0"/>
                  </a:solidFill>
                  <a:latin typeface="Arial" panose="020B0604020202020204" pitchFamily="34" charset="0"/>
                </a:rPr>
                <a:t>SCV</a:t>
              </a:r>
              <a:r>
                <a:rPr lang="en-US" altLang="ko-KR" sz="3656" dirty="0" smtClean="0">
                  <a:latin typeface="Arial" panose="020B0604020202020204" pitchFamily="34" charset="0"/>
                </a:rPr>
                <a:t>”</a:t>
              </a:r>
              <a:endParaRPr lang="ko-KR" altLang="en-US" sz="3656" dirty="0">
                <a:latin typeface="Arial" panose="020B0604020202020204" pitchFamily="34" charset="0"/>
              </a:endParaRPr>
            </a:p>
          </p:txBody>
        </p:sp>
      </p:grp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-762000" y="-596901"/>
            <a:ext cx="124951" cy="24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6" tIns="37148" rIns="74296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73"/>
          </a:p>
        </p:txBody>
      </p:sp>
      <p:sp>
        <p:nvSpPr>
          <p:cNvPr id="21" name="_x228219240"/>
          <p:cNvSpPr>
            <a:spLocks noChangeArrowheads="1"/>
          </p:cNvSpPr>
          <p:nvPr/>
        </p:nvSpPr>
        <p:spPr bwMode="auto">
          <a:xfrm>
            <a:off x="3805799" y="5726328"/>
            <a:ext cx="4424675" cy="81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defTabSz="74295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13" dirty="0">
                <a:solidFill>
                  <a:srgbClr val="4F5152"/>
                </a:solidFill>
                <a:latin typeface="나눔스퀘어_ac Bold"/>
                <a:ea typeface="나눔스퀘어_ac Bold"/>
              </a:rPr>
              <a:t>No part of this publication may be circulated, quoted, or reproduced for distribution outside the client organization without prior written approval from “</a:t>
            </a:r>
            <a:r>
              <a:rPr lang="en-US" altLang="ko-KR" sz="813" dirty="0" smtClean="0">
                <a:solidFill>
                  <a:srgbClr val="4F5152"/>
                </a:solidFill>
                <a:latin typeface="나눔스퀘어_ac Bold"/>
                <a:ea typeface="나눔스퀘어_ac Bold"/>
              </a:rPr>
              <a:t>SCV”. </a:t>
            </a:r>
            <a:r>
              <a:rPr lang="en-US" altLang="ko-KR" sz="813" dirty="0">
                <a:solidFill>
                  <a:srgbClr val="4F5152"/>
                </a:solidFill>
                <a:latin typeface="나눔스퀘어_ac Bold"/>
                <a:ea typeface="나눔스퀘어_ac Bold"/>
              </a:rPr>
              <a:t>This document provides an outline of a presentation and is incomplete without the accompanying oral commentary and discussion. </a:t>
            </a:r>
            <a:endParaRPr lang="en-US" altLang="ko-KR" sz="813" dirty="0">
              <a:latin typeface="Arial" panose="020B0604020202020204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-762000" y="444198"/>
            <a:ext cx="124951" cy="24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6" tIns="37148" rIns="74296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73"/>
          </a:p>
        </p:txBody>
      </p:sp>
      <p:sp>
        <p:nvSpPr>
          <p:cNvPr id="23" name="_x562624736"/>
          <p:cNvSpPr>
            <a:spLocks noChangeArrowheads="1"/>
          </p:cNvSpPr>
          <p:nvPr/>
        </p:nvSpPr>
        <p:spPr bwMode="auto">
          <a:xfrm>
            <a:off x="5966632" y="5110151"/>
            <a:ext cx="1586998" cy="46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algn="ctr" defTabSz="74295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4F5152"/>
                </a:solidFill>
                <a:latin typeface="나눔스퀘어_ac ExtraBold"/>
                <a:ea typeface="나눔스퀘어_ac ExtraBold"/>
              </a:rPr>
              <a:t>2024. </a:t>
            </a:r>
            <a:r>
              <a:rPr lang="en-US" altLang="ko-KR" sz="1600" b="1" dirty="0" smtClean="0">
                <a:solidFill>
                  <a:srgbClr val="4F5152"/>
                </a:solidFill>
                <a:latin typeface="나눔스퀘어_ac ExtraBold"/>
                <a:ea typeface="나눔스퀘어_ac ExtraBold"/>
              </a:rPr>
              <a:t>07.19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8654" y="3749845"/>
            <a:ext cx="177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:</a:t>
            </a:r>
            <a:r>
              <a:rPr lang="en-US" altLang="ko-KR" sz="1200" dirty="0" smtClean="0">
                <a:solidFill>
                  <a:srgbClr val="5B9BD5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S</a:t>
            </a:r>
            <a:r>
              <a:rPr lang="en-US" altLang="ko-KR" sz="1200" dirty="0" smtClean="0"/>
              <a:t>mart </a:t>
            </a:r>
            <a:r>
              <a:rPr lang="en-US" altLang="ko-KR" sz="1200" dirty="0" smtClean="0">
                <a:solidFill>
                  <a:srgbClr val="0070C0"/>
                </a:solidFill>
              </a:rPr>
              <a:t>C</a:t>
            </a:r>
            <a:r>
              <a:rPr lang="en-US" altLang="ko-KR" sz="1200" dirty="0" smtClean="0"/>
              <a:t>CTV </a:t>
            </a:r>
            <a:r>
              <a:rPr lang="en-US" altLang="ko-KR" sz="1200" dirty="0" smtClean="0">
                <a:solidFill>
                  <a:srgbClr val="0070C0"/>
                </a:solidFill>
              </a:rPr>
              <a:t>V</a:t>
            </a:r>
            <a:r>
              <a:rPr lang="en-US" altLang="ko-KR" sz="1200" dirty="0" smtClean="0"/>
              <a:t>iew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7056120" y="1684020"/>
            <a:ext cx="453488" cy="1094148"/>
          </a:xfrm>
          <a:prstGeom prst="rect">
            <a:avLst/>
          </a:prstGeom>
          <a:gradFill flip="none" rotWithShape="1">
            <a:gsLst>
              <a:gs pos="4000">
                <a:schemeClr val="accent1">
                  <a:lumMod val="5000"/>
                  <a:lumOff val="95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0000">
                <a:alpha val="50000"/>
              </a:srgbClr>
            </a:glow>
          </a:effectLst>
          <a:scene3d>
            <a:camera prst="isometricLeftDown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45488" y="1422410"/>
            <a:ext cx="102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u="sng" dirty="0" smtClean="0">
                <a:solidFill>
                  <a:srgbClr val="0070C0"/>
                </a:solidFill>
              </a:rPr>
              <a:t>Detecting…</a:t>
            </a:r>
            <a:endParaRPr lang="ko-KR" altLang="en-US" sz="1100" b="1" i="1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6505" y="4314912"/>
            <a:ext cx="218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_ac Bold"/>
              </a:rPr>
              <a:t>조원 </a:t>
            </a:r>
            <a:r>
              <a:rPr lang="en-US" altLang="ko-KR" sz="1200" dirty="0" smtClean="0">
                <a:latin typeface="나눔스퀘어_ac Bold"/>
              </a:rPr>
              <a:t>: </a:t>
            </a:r>
            <a:r>
              <a:rPr lang="ko-KR" altLang="en-US" sz="1200" dirty="0" err="1" smtClean="0">
                <a:latin typeface="나눔스퀘어_ac Bold"/>
              </a:rPr>
              <a:t>정성원</a:t>
            </a:r>
            <a:r>
              <a:rPr lang="en-US" altLang="ko-KR" sz="1200" dirty="0" smtClean="0">
                <a:latin typeface="나눔스퀘어_ac Bold"/>
              </a:rPr>
              <a:t>, </a:t>
            </a:r>
            <a:r>
              <a:rPr lang="ko-KR" altLang="en-US" sz="1200" dirty="0" smtClean="0">
                <a:latin typeface="나눔스퀘어_ac Bold"/>
              </a:rPr>
              <a:t>박성준</a:t>
            </a:r>
            <a:endParaRPr lang="ko-KR" altLang="en-US" sz="1200" dirty="0">
              <a:latin typeface="나눔스퀘어_a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41" hidden="1"/>
          <p:cNvSpPr>
            <a:spLocks noSelect="1" noChangeArrowheads="1"/>
          </p:cNvSpPr>
          <p:nvPr/>
        </p:nvSpPr>
        <p:spPr bwMode="auto">
          <a:xfrm>
            <a:off x="0" y="1014412"/>
            <a:ext cx="1289844" cy="1289844"/>
          </a:xfrm>
          <a:custGeom>
            <a:avLst/>
            <a:gdLst>
              <a:gd name="G0" fmla="+- 10800 0 0"/>
              <a:gd name="G1" fmla="*/ 10800 1 2"/>
              <a:gd name="G2" fmla="+- G1 10800 0"/>
              <a:gd name="T0" fmla="*/ 10800 w 21600"/>
              <a:gd name="T1" fmla="*/ 0 h 21600"/>
              <a:gd name="T2" fmla="*/ 5400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/>
          </a:p>
        </p:txBody>
      </p:sp>
      <p:grpSp>
        <p:nvGrpSpPr>
          <p:cNvPr id="2" name="그룹 1"/>
          <p:cNvGrpSpPr/>
          <p:nvPr/>
        </p:nvGrpSpPr>
        <p:grpSpPr>
          <a:xfrm>
            <a:off x="278429" y="1853864"/>
            <a:ext cx="9309453" cy="3949700"/>
            <a:chOff x="304447" y="1905097"/>
            <a:chExt cx="9309453" cy="3949700"/>
          </a:xfrm>
        </p:grpSpPr>
        <p:sp>
          <p:nvSpPr>
            <p:cNvPr id="5" name="직사각형 4"/>
            <p:cNvSpPr/>
            <p:nvPr/>
          </p:nvSpPr>
          <p:spPr>
            <a:xfrm>
              <a:off x="304447" y="1905097"/>
              <a:ext cx="2121254" cy="3949700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28900" y="1905097"/>
              <a:ext cx="2209799" cy="3949700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41898" y="1905097"/>
              <a:ext cx="2186113" cy="3949700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42199" y="1905097"/>
              <a:ext cx="2171701" cy="3949700"/>
            </a:xfrm>
            <a:prstGeom prst="rect">
              <a:avLst/>
            </a:prstGeom>
            <a:solidFill>
              <a:srgbClr val="F7F7F7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848" y="2809695"/>
              <a:ext cx="1758452" cy="92989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5848" y="2009475"/>
              <a:ext cx="1758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개발 환경</a:t>
              </a:r>
              <a:endParaRPr lang="ko-KR" altLang="en-US" sz="2000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485848" y="2409585"/>
              <a:ext cx="1758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84548" y="2009475"/>
              <a:ext cx="1758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웹</a:t>
              </a:r>
              <a:endParaRPr lang="ko-KR" altLang="en-US" sz="20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784548" y="2409585"/>
              <a:ext cx="1758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48348" y="2021809"/>
              <a:ext cx="1758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언어</a:t>
              </a:r>
              <a:endParaRPr lang="ko-KR" altLang="en-US" sz="2000" dirty="0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248348" y="2421919"/>
              <a:ext cx="1758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677223" y="2021809"/>
              <a:ext cx="1758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데이터베이스</a:t>
              </a:r>
              <a:endParaRPr lang="ko-KR" altLang="en-US" sz="2000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7677223" y="2421919"/>
              <a:ext cx="1758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442199" y="3964549"/>
              <a:ext cx="21717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399" y="2659954"/>
              <a:ext cx="1939370" cy="79454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348" y="3589846"/>
              <a:ext cx="1629002" cy="76210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4170" y="4689749"/>
              <a:ext cx="1829055" cy="66684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981" y="4422994"/>
              <a:ext cx="1878186" cy="74839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6772" y="2578076"/>
              <a:ext cx="1803380" cy="105197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3087" y="2578076"/>
              <a:ext cx="1781424" cy="87642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5916" y="3665915"/>
              <a:ext cx="1627084" cy="60996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52286" y="4539462"/>
              <a:ext cx="954343" cy="96741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652752" y="4075828"/>
              <a:ext cx="1758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 smtClean="0"/>
                <a:t>OpenAPI</a:t>
              </a:r>
              <a:endParaRPr lang="ko-KR" altLang="en-US" sz="20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7652752" y="4549169"/>
              <a:ext cx="1758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40651" y="4665880"/>
              <a:ext cx="1235622" cy="413458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312243" y="776490"/>
            <a:ext cx="9251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1600" dirty="0" smtClean="0">
                <a:latin typeface="나눔스퀘어_ac Bold"/>
              </a:rPr>
              <a:t>Flask </a:t>
            </a:r>
            <a:r>
              <a:rPr lang="ko-KR" altLang="en-US" sz="1600" dirty="0" smtClean="0">
                <a:latin typeface="나눔스퀘어_ac Bold"/>
              </a:rPr>
              <a:t>기반 웹 인터페이스에서 </a:t>
            </a:r>
            <a:r>
              <a:rPr lang="en-US" altLang="ko-KR" sz="1600" dirty="0" smtClean="0">
                <a:latin typeface="나눔스퀘어_ac Bold"/>
              </a:rPr>
              <a:t>YOLOv8 </a:t>
            </a:r>
            <a:r>
              <a:rPr lang="ko-KR" altLang="en-US" sz="1600" dirty="0" smtClean="0">
                <a:latin typeface="나눔스퀘어_ac Bold"/>
              </a:rPr>
              <a:t>객체 검출 클래스를 이용해 실시간 프레임 처리 및 </a:t>
            </a:r>
            <a:r>
              <a:rPr lang="en-US" altLang="ko-KR" sz="1600" dirty="0" smtClean="0">
                <a:latin typeface="나눔스퀘어_ac Bold"/>
              </a:rPr>
              <a:t>DB </a:t>
            </a:r>
            <a:r>
              <a:rPr lang="ko-KR" altLang="en-US" sz="1600" dirty="0" smtClean="0">
                <a:latin typeface="나눔스퀘어_ac Bold"/>
              </a:rPr>
              <a:t>로그 저장</a:t>
            </a:r>
            <a:r>
              <a:rPr lang="en-US" altLang="ko-KR" sz="1600" dirty="0">
                <a:latin typeface="나눔스퀘어_ac Bold"/>
              </a:rPr>
              <a:t> </a:t>
            </a:r>
            <a:r>
              <a:rPr lang="ko-KR" altLang="en-US" sz="1600" dirty="0" smtClean="0">
                <a:latin typeface="나눔스퀘어_ac Bold"/>
              </a:rPr>
              <a:t>과정을 통해 웹에서 그 결과를 확인할 수 있는 개발 환경을 구축하였습니다</a:t>
            </a:r>
            <a:r>
              <a:rPr lang="en-US" altLang="ko-KR" sz="1600" dirty="0" smtClean="0">
                <a:latin typeface="나눔스퀘어_ac Bold"/>
              </a:rPr>
              <a:t>.</a:t>
            </a:r>
            <a:endParaRPr lang="ko-KR" altLang="en-US" sz="1600" dirty="0">
              <a:latin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dirty="0" smtClean="0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서론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35433" y="69588"/>
            <a:ext cx="9056717" cy="494494"/>
            <a:chOff x="535433" y="69588"/>
            <a:chExt cx="9056717" cy="494494"/>
          </a:xfrm>
        </p:grpSpPr>
        <p:sp>
          <p:nvSpPr>
            <p:cNvPr id="38" name="직사각형 37"/>
            <p:cNvSpPr/>
            <p:nvPr/>
          </p:nvSpPr>
          <p:spPr>
            <a:xfrm>
              <a:off x="6501176" y="216051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Ⅱ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서론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35433" y="69588"/>
              <a:ext cx="9056717" cy="494494"/>
              <a:chOff x="535433" y="69588"/>
              <a:chExt cx="9056717" cy="494494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35433" y="69588"/>
                <a:ext cx="8905081" cy="49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7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나눔스퀘어_ac Bold"/>
                    <a:ea typeface="나눔스퀘어_ac ExtraBold" panose="020B0600000101010101"/>
                  </a:rPr>
                  <a:t>1</a:t>
                </a:r>
                <a:r>
                  <a:rPr lang="en-US" altLang="ko-KR" sz="2000" dirty="0" smtClean="0">
                    <a:solidFill>
                      <a:srgbClr val="000000"/>
                    </a:solidFill>
                    <a:latin typeface="나눔스퀘어_ac Bold"/>
                    <a:ea typeface="나눔스퀘어_ac ExtraBold" panose="020B0600000101010101"/>
                  </a:rPr>
                  <a:t>.  </a:t>
                </a:r>
                <a:r>
                  <a:rPr lang="ko-KR" altLang="en-US" sz="2000" dirty="0" smtClean="0">
                    <a:solidFill>
                      <a:srgbClr val="000000"/>
                    </a:solidFill>
                    <a:latin typeface="나눔스퀘어_ac Bold"/>
                    <a:ea typeface="나눔스퀘어_ac ExtraBold" panose="020B0600000101010101"/>
                  </a:rPr>
                  <a:t>개발 환경</a:t>
                </a:r>
                <a:endParaRPr lang="ko-KR" altLang="en-US" sz="2000" dirty="0">
                  <a:latin typeface="나눔스퀘어_ac Bold"/>
                  <a:ea typeface="나눔스퀘어_ac ExtraBold" panose="020B0600000101010101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6501176" y="216051"/>
                <a:ext cx="3090974" cy="2628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8" b="1" dirty="0" smtClean="0">
                    <a:solidFill>
                      <a:prstClr val="white">
                        <a:lumMod val="50000"/>
                      </a:prstClr>
                    </a:solidFill>
                    <a:latin typeface="맑은 고딕"/>
                    <a:ea typeface="맑은 고딕"/>
                  </a:rPr>
                  <a:t>Ⅱ</a:t>
                </a:r>
                <a:r>
                  <a:rPr kumimoji="1" lang="en-US" altLang="ko-KR" sz="1108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. </a:t>
                </a:r>
                <a:r>
                  <a:rPr kumimoji="1" lang="ko-KR" altLang="en-US" sz="1108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서론</a:t>
                </a:r>
                <a:endParaRPr kumimoji="1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cxnSp>
        <p:nvCxnSpPr>
          <p:cNvPr id="43" name="직선 연결선 42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35432" y="5905333"/>
            <a:ext cx="8798701" cy="553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◈ 이와 같이 개발 환경을 구축하였습니다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4509" y="5159072"/>
            <a:ext cx="1509782" cy="4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41" hidden="1"/>
          <p:cNvSpPr>
            <a:spLocks noSelect="1" noChangeArrowheads="1"/>
          </p:cNvSpPr>
          <p:nvPr/>
        </p:nvSpPr>
        <p:spPr bwMode="auto">
          <a:xfrm>
            <a:off x="0" y="1014412"/>
            <a:ext cx="1289844" cy="1289844"/>
          </a:xfrm>
          <a:custGeom>
            <a:avLst/>
            <a:gdLst>
              <a:gd name="G0" fmla="+- 10800 0 0"/>
              <a:gd name="G1" fmla="*/ 10800 1 2"/>
              <a:gd name="G2" fmla="+- G1 10800 0"/>
              <a:gd name="T0" fmla="*/ 10800 w 21600"/>
              <a:gd name="T1" fmla="*/ 0 h 21600"/>
              <a:gd name="T2" fmla="*/ 5400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/>
          </a:p>
        </p:txBody>
      </p:sp>
      <p:sp>
        <p:nvSpPr>
          <p:cNvPr id="10" name="직사각형 9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dirty="0" smtClean="0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서론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7762" y="68468"/>
            <a:ext cx="9074388" cy="494494"/>
            <a:chOff x="517762" y="68468"/>
            <a:chExt cx="9074388" cy="494494"/>
          </a:xfrm>
        </p:grpSpPr>
        <p:sp>
          <p:nvSpPr>
            <p:cNvPr id="13" name="직사각형 12"/>
            <p:cNvSpPr/>
            <p:nvPr/>
          </p:nvSpPr>
          <p:spPr>
            <a:xfrm>
              <a:off x="6501176" y="216051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Ⅱ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서론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17762" y="68468"/>
              <a:ext cx="9074388" cy="494494"/>
              <a:chOff x="517762" y="68468"/>
              <a:chExt cx="9074388" cy="49449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17762" y="68468"/>
                <a:ext cx="8905081" cy="49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7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나눔스퀘어_ac Bold"/>
                    <a:ea typeface="나눔스퀘어_ac ExtraBold" panose="020B0600000101010101"/>
                  </a:rPr>
                  <a:t>2</a:t>
                </a:r>
                <a:r>
                  <a:rPr lang="en-US" altLang="ko-KR" sz="2000" dirty="0" smtClean="0">
                    <a:solidFill>
                      <a:srgbClr val="000000"/>
                    </a:solidFill>
                    <a:latin typeface="나눔스퀘어_ac Bold"/>
                    <a:ea typeface="나눔스퀘어_ac ExtraBold" panose="020B0600000101010101"/>
                  </a:rPr>
                  <a:t>.  </a:t>
                </a:r>
                <a:r>
                  <a:rPr lang="ko-KR" altLang="en-US" sz="2000" dirty="0" smtClean="0">
                    <a:solidFill>
                      <a:srgbClr val="000000"/>
                    </a:solidFill>
                    <a:latin typeface="나눔스퀘어_ac Bold"/>
                    <a:ea typeface="나눔스퀘어_ac ExtraBold" panose="020B0600000101010101"/>
                  </a:rPr>
                  <a:t>아키텍처 설계</a:t>
                </a:r>
                <a:endParaRPr lang="ko-KR" altLang="en-US" sz="2000" dirty="0">
                  <a:latin typeface="나눔스퀘어_ac Bold"/>
                  <a:ea typeface="나눔스퀘어_ac ExtraBold" panose="020B0600000101010101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501176" y="216051"/>
                <a:ext cx="3090974" cy="2628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8" b="1" dirty="0" smtClean="0">
                    <a:solidFill>
                      <a:prstClr val="white">
                        <a:lumMod val="50000"/>
                      </a:prstClr>
                    </a:solidFill>
                    <a:latin typeface="맑은 고딕"/>
                    <a:ea typeface="맑은 고딕"/>
                  </a:rPr>
                  <a:t>Ⅱ</a:t>
                </a:r>
                <a:r>
                  <a:rPr kumimoji="1" lang="en-US" altLang="ko-KR" sz="1108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. </a:t>
                </a:r>
                <a:r>
                  <a:rPr kumimoji="1" lang="ko-KR" altLang="en-US" sz="1108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서론</a:t>
                </a:r>
                <a:endParaRPr kumimoji="1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cxnSp>
        <p:nvCxnSpPr>
          <p:cNvPr id="17" name="직선 연결선 16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7623" y="751929"/>
            <a:ext cx="923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아래 아키텍처 설계는 만들어진 </a:t>
            </a:r>
            <a:r>
              <a:rPr lang="en-US" altLang="ko-KR" sz="1600" dirty="0" smtClean="0"/>
              <a:t>YOLOv8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모델 학습 프로그램이 어떻게 웹 인터페이스</a:t>
            </a:r>
            <a:r>
              <a:rPr lang="en-US" altLang="ko-KR" sz="1600" dirty="0" smtClean="0"/>
              <a:t>, DB</a:t>
            </a:r>
            <a:r>
              <a:rPr lang="ko-KR" altLang="en-US" sz="1600" dirty="0" smtClean="0"/>
              <a:t>에 연동되는지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개괄적인 이해를 돕습니다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20352" y="1887611"/>
            <a:ext cx="7789985" cy="4514477"/>
            <a:chOff x="833623" y="1834857"/>
            <a:chExt cx="7789985" cy="4514477"/>
          </a:xfrm>
        </p:grpSpPr>
        <p:grpSp>
          <p:nvGrpSpPr>
            <p:cNvPr id="3" name="그룹 2"/>
            <p:cNvGrpSpPr/>
            <p:nvPr/>
          </p:nvGrpSpPr>
          <p:grpSpPr>
            <a:xfrm>
              <a:off x="833623" y="1834857"/>
              <a:ext cx="7789985" cy="4514477"/>
              <a:chOff x="437740" y="868362"/>
              <a:chExt cx="9044920" cy="5447657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37740" y="868362"/>
                <a:ext cx="332920" cy="241407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6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err="1" smtClean="0">
                    <a:latin typeface="Arial" panose="020B0604020202020204" pitchFamily="34" charset="0"/>
                    <a:ea typeface="나눔스퀘어_ac ExtraBold" panose="020B0600000101010101"/>
                    <a:cs typeface="Arial" panose="020B0604020202020204" pitchFamily="34" charset="0"/>
                  </a:rPr>
                  <a:t>커스텀</a:t>
                </a:r>
                <a:endParaRPr lang="en-US" altLang="ko-KR" sz="8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endParaRPr lang="en-US" altLang="ko-KR" sz="400" b="1" dirty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smtClean="0">
                    <a:latin typeface="Arial" panose="020B0604020202020204" pitchFamily="34" charset="0"/>
                    <a:ea typeface="나눔스퀘어_ac ExtraBold" panose="020B0600000101010101"/>
                    <a:cs typeface="Arial" panose="020B0604020202020204" pitchFamily="34" charset="0"/>
                  </a:rPr>
                  <a:t>모델</a:t>
                </a:r>
                <a:endParaRPr lang="en-US" altLang="ko-KR" sz="8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endParaRPr lang="en-US" altLang="ko-KR" sz="400" b="1" dirty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smtClean="0">
                    <a:latin typeface="Arial" panose="020B0604020202020204" pitchFamily="34" charset="0"/>
                    <a:ea typeface="나눔스퀘어_ac ExtraBold" panose="020B0600000101010101"/>
                    <a:cs typeface="Arial" panose="020B0604020202020204" pitchFamily="34" charset="0"/>
                  </a:rPr>
                  <a:t>학습</a:t>
                </a:r>
                <a:endParaRPr lang="en-US" altLang="ko-KR" sz="8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endParaRPr lang="en-US" altLang="ko-KR" sz="400" b="1" dirty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smtClean="0">
                    <a:latin typeface="Arial" panose="020B0604020202020204" pitchFamily="34" charset="0"/>
                    <a:ea typeface="나눔스퀘어_ac ExtraBold" panose="020B0600000101010101"/>
                    <a:cs typeface="Arial" panose="020B0604020202020204" pitchFamily="34" charset="0"/>
                  </a:rPr>
                  <a:t>프로그램</a:t>
                </a:r>
                <a:endParaRPr lang="en-US" altLang="ko-KR" sz="8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endParaRPr lang="en-US" altLang="ko-KR" sz="9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  <a:p>
                <a:pPr algn="ctr"/>
                <a:endParaRPr lang="en-US" altLang="ko-KR" sz="700" b="1" dirty="0" smtClean="0">
                  <a:latin typeface="Arial" panose="020B0604020202020204" pitchFamily="34" charset="0"/>
                  <a:ea typeface="나눔스퀘어_ac ExtraBold" panose="020B0600000101010101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7740" y="3000801"/>
                <a:ext cx="332920" cy="33054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smtClean="0">
                    <a:latin typeface="나눔스퀘어_ac Bold"/>
                    <a:cs typeface="Arial" panose="020B0604020202020204" pitchFamily="34" charset="0"/>
                  </a:rPr>
                  <a:t>웹 </a:t>
                </a:r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6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smtClean="0">
                    <a:latin typeface="나눔스퀘어_ac Bold"/>
                    <a:cs typeface="Arial" panose="020B0604020202020204" pitchFamily="34" charset="0"/>
                  </a:rPr>
                  <a:t>인터페이스</a:t>
                </a:r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4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800" b="1" dirty="0" smtClean="0">
                    <a:latin typeface="나눔스퀘어_ac Bold"/>
                    <a:cs typeface="Arial" panose="020B0604020202020204" pitchFamily="34" charset="0"/>
                  </a:rPr>
                  <a:t>구현</a:t>
                </a:r>
                <a:endParaRPr lang="en-US" altLang="ko-KR" sz="8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8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7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7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600" b="1" dirty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700" b="1" dirty="0" smtClean="0">
                  <a:latin typeface="나눔스퀘어_ac Bold"/>
                  <a:cs typeface="Arial" panose="020B0604020202020204" pitchFamily="34" charset="0"/>
                </a:endParaRPr>
              </a:p>
              <a:p>
                <a:pPr algn="ctr"/>
                <a:endParaRPr lang="en-US" altLang="ko-KR" sz="700" b="1" dirty="0" smtClean="0">
                  <a:latin typeface="나눔스퀘어_ac Bold"/>
                  <a:cs typeface="Arial" panose="020B0604020202020204" pitchFamily="34" charset="0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660" y="869554"/>
                <a:ext cx="8712000" cy="54464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833623" y="1834857"/>
              <a:ext cx="7789985" cy="4514477"/>
            </a:xfrm>
            <a:prstGeom prst="rect">
              <a:avLst/>
            </a:prstGeom>
            <a:noFill/>
            <a:ln w="9525">
              <a:solidFill>
                <a:srgbClr val="8D99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33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41" hidden="1"/>
          <p:cNvSpPr>
            <a:spLocks noSelect="1" noChangeArrowheads="1"/>
          </p:cNvSpPr>
          <p:nvPr/>
        </p:nvSpPr>
        <p:spPr bwMode="auto">
          <a:xfrm>
            <a:off x="0" y="1014412"/>
            <a:ext cx="1289844" cy="1289844"/>
          </a:xfrm>
          <a:custGeom>
            <a:avLst/>
            <a:gdLst>
              <a:gd name="G0" fmla="+- 10800 0 0"/>
              <a:gd name="G1" fmla="*/ 10800 1 2"/>
              <a:gd name="G2" fmla="+- G1 10800 0"/>
              <a:gd name="T0" fmla="*/ 10800 w 21600"/>
              <a:gd name="T1" fmla="*/ 0 h 21600"/>
              <a:gd name="T2" fmla="*/ 5400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4" y="873735"/>
            <a:ext cx="9103360" cy="55686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412" y="68468"/>
            <a:ext cx="890508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 Bold"/>
                <a:ea typeface="나눔스퀘어_ac ExtraBold" panose="020B0600000101010101"/>
              </a:rPr>
              <a:t>3. 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 Bold"/>
                <a:ea typeface="나눔스퀘어_ac ExtraBold" panose="020B0600000101010101"/>
              </a:rPr>
              <a:t>업무 분류 체계</a:t>
            </a:r>
            <a:endParaRPr lang="ko-KR" altLang="en-US" sz="2000" dirty="0">
              <a:latin typeface="나눔스퀘어_ac Bold"/>
              <a:ea typeface="나눔스퀘어_ac ExtraBold" panose="020B0600000101010101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dirty="0" smtClean="0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서론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5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00" y="-3305"/>
            <a:ext cx="2468571" cy="655015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51644" y="93868"/>
            <a:ext cx="9140506" cy="494494"/>
            <a:chOff x="451644" y="93868"/>
            <a:chExt cx="9140506" cy="494494"/>
          </a:xfrm>
        </p:grpSpPr>
        <p:sp>
          <p:nvSpPr>
            <p:cNvPr id="23" name="TextBox 22"/>
            <p:cNvSpPr txBox="1"/>
            <p:nvPr/>
          </p:nvSpPr>
          <p:spPr>
            <a:xfrm>
              <a:off x="451644" y="93868"/>
              <a:ext cx="8905081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7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rgbClr val="000000"/>
                  </a:solidFill>
                  <a:latin typeface="나눔스퀘어_ac Bold"/>
                  <a:ea typeface="나눔스퀘어_ac ExtraBold" panose="020B0600000101010101"/>
                </a:rPr>
                <a:t>4</a:t>
              </a:r>
              <a:r>
                <a:rPr lang="en-US" altLang="ko-KR" sz="2000" dirty="0" smtClean="0">
                  <a:solidFill>
                    <a:srgbClr val="000000"/>
                  </a:solidFill>
                  <a:latin typeface="나눔스퀘어_ac Bold"/>
                  <a:ea typeface="나눔스퀘어_ac ExtraBold" panose="020B0600000101010101"/>
                </a:rPr>
                <a:t>.  </a:t>
              </a:r>
              <a:r>
                <a:rPr lang="ko-KR" altLang="en-US" sz="2000" dirty="0" smtClean="0">
                  <a:solidFill>
                    <a:srgbClr val="000000"/>
                  </a:solidFill>
                  <a:latin typeface="나눔스퀘어_ac Bold"/>
                  <a:ea typeface="나눔스퀘어_ac ExtraBold" panose="020B0600000101010101"/>
                </a:rPr>
                <a:t>프로젝트 목표</a:t>
              </a:r>
              <a:endParaRPr lang="ko-KR" altLang="en-US" sz="2000" dirty="0">
                <a:latin typeface="나눔스퀘어_ac Bold"/>
                <a:ea typeface="나눔스퀘어_ac ExtraBold" panose="020B0600000101010101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01176" y="216051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Ⅱ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서론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320039" y="1730675"/>
            <a:ext cx="7040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1698" y="760724"/>
            <a:ext cx="7137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 smtClean="0">
                <a:solidFill>
                  <a:srgbClr val="CC9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그렇게 구상한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“SCV”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커스텀학습을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높은 검출 정확도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바탕으로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인력 운영과 비용을 절감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하며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치안율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강화를 돕는데 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751264649"/>
              </p:ext>
            </p:extLst>
          </p:nvPr>
        </p:nvGraphicFramePr>
        <p:xfrm>
          <a:off x="618014" y="1869630"/>
          <a:ext cx="6113782" cy="415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906000" cy="6858000"/>
            <a:chOff x="-990600" y="85726"/>
            <a:chExt cx="11887200" cy="6686550"/>
          </a:xfrm>
        </p:grpSpPr>
        <p:sp>
          <p:nvSpPr>
            <p:cNvPr id="3" name="Shape 0"/>
            <p:cNvSpPr/>
            <p:nvPr/>
          </p:nvSpPr>
          <p:spPr>
            <a:xfrm>
              <a:off x="-990600" y="85726"/>
              <a:ext cx="11887200" cy="6686550"/>
            </a:xfrm>
            <a:prstGeom prst="rect">
              <a:avLst/>
            </a:prstGeom>
            <a:solidFill>
              <a:srgbClr val="F6F4F4"/>
            </a:solidFill>
            <a:ln/>
          </p:spPr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90600" y="85726"/>
              <a:ext cx="11887200" cy="2256711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2431100" y="3163245"/>
              <a:ext cx="4513420" cy="5641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4442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Ⅲ</a:t>
              </a:r>
              <a:r>
                <a:rPr lang="en-US" altLang="ko-KR" sz="36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36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r>
                <a:rPr lang="en-US" altLang="ko-KR" sz="36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sz="3555" dirty="0"/>
            </a:p>
          </p:txBody>
        </p: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928689" y="708610"/>
              <a:ext cx="150106" cy="24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74295" tIns="37148" rIns="74295" bIns="37148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073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928689" y="1080085"/>
              <a:ext cx="150106" cy="24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74295" tIns="37148" rIns="74295" bIns="37148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073"/>
            </a:p>
          </p:txBody>
        </p:sp>
        <p:sp>
          <p:nvSpPr>
            <p:cNvPr id="8" name="_x562681616"/>
            <p:cNvSpPr>
              <a:spLocks noChangeArrowheads="1"/>
            </p:cNvSpPr>
            <p:nvPr/>
          </p:nvSpPr>
          <p:spPr bwMode="auto">
            <a:xfrm>
              <a:off x="2875751" y="4012699"/>
              <a:ext cx="6009640" cy="1988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</a:t>
              </a: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Yolov8 </a:t>
              </a:r>
              <a:r>
                <a:rPr lang="ko-KR" altLang="en-US" sz="1950" dirty="0" err="1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커스텀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 모델 학습 프로그램</a:t>
              </a:r>
              <a:endParaRPr lang="en-US" altLang="ko-KR" sz="1950" dirty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이상 행동 감지 및 처리 시스템</a:t>
              </a:r>
              <a:endParaRPr lang="ko-KR" altLang="en-US" sz="488" dirty="0"/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3</a:t>
              </a: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. DB </a:t>
              </a:r>
              <a:r>
                <a:rPr lang="ko-KR" altLang="en-US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관리 및 저장</a:t>
              </a:r>
              <a:endParaRPr lang="en-US" altLang="ko-KR" sz="1950" dirty="0" smtClean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4</a:t>
              </a: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웹 화면 설명</a:t>
              </a:r>
              <a:endParaRPr lang="ko-KR" altLang="en-US" sz="195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2219" y="666434"/>
            <a:ext cx="927577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 본론에서는 저희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“SCV”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어떤 수순으로 개발을 했는지 아래와 같이 소개해 드리겠습니다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fontAlgn="base" latinLnBrk="1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70C0"/>
                </a:solidFill>
              </a:rPr>
              <a:t>실시간 객체 인식 시스템</a:t>
            </a:r>
            <a:r>
              <a:rPr lang="ko-KR" altLang="en-US" sz="1400" dirty="0" smtClean="0"/>
              <a:t> </a:t>
            </a:r>
            <a:r>
              <a:rPr lang="ko-KR" altLang="en-US" sz="1800" b="1" dirty="0" smtClean="0">
                <a:solidFill>
                  <a:srgbClr val="CC9900"/>
                </a:solidFill>
              </a:rPr>
              <a:t>→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이상 행동 감지 전처리시스템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800" b="1" dirty="0" smtClean="0">
                <a:solidFill>
                  <a:srgbClr val="CC9900"/>
                </a:solidFill>
              </a:rPr>
              <a:t>→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Flask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기반 웹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애플리케이션 시스템</a:t>
            </a:r>
            <a:r>
              <a:rPr lang="ko-KR" altLang="en-US" sz="1400" b="1" dirty="0" smtClean="0">
                <a:solidFill>
                  <a:srgbClr val="5B9BD5"/>
                </a:solidFill>
              </a:rPr>
              <a:t> </a:t>
            </a:r>
            <a:r>
              <a:rPr lang="ko-KR" altLang="en-US" sz="1400" dirty="0" smtClean="0"/>
              <a:t>순서입니다</a:t>
            </a:r>
            <a:r>
              <a:rPr lang="en-US" altLang="ko-KR" sz="1400" dirty="0" smtClean="0"/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39" name="직사각형 38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Ⅲ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0. </a:t>
              </a:r>
              <a:r>
                <a:rPr lang="ko-KR" altLang="en-US" sz="2000" dirty="0" smtClean="0">
                  <a:latin typeface="나눔스퀘어_ac Bold"/>
                </a:rPr>
                <a:t>본론 </a:t>
              </a:r>
              <a:r>
                <a:rPr lang="en-US" altLang="ko-KR" sz="2000" dirty="0" smtClean="0">
                  <a:latin typeface="나눔스퀘어_ac Bold"/>
                </a:rPr>
                <a:t>Summary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420144" y="908312"/>
            <a:ext cx="9166451" cy="3229497"/>
            <a:chOff x="429359" y="946413"/>
            <a:chExt cx="9166451" cy="3229497"/>
          </a:xfrm>
        </p:grpSpPr>
        <p:graphicFrame>
          <p:nvGraphicFramePr>
            <p:cNvPr id="2" name="다이어그램 1"/>
            <p:cNvGraphicFramePr/>
            <p:nvPr>
              <p:extLst>
                <p:ext uri="{D42A27DB-BD31-4B8C-83A1-F6EECF244321}">
                  <p14:modId xmlns:p14="http://schemas.microsoft.com/office/powerpoint/2010/main" val="1709411353"/>
                </p:ext>
              </p:extLst>
            </p:nvPr>
          </p:nvGraphicFramePr>
          <p:xfrm>
            <a:off x="429360" y="946413"/>
            <a:ext cx="9166450" cy="31196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직사각형 15"/>
            <p:cNvSpPr/>
            <p:nvPr/>
          </p:nvSpPr>
          <p:spPr bwMode="auto">
            <a:xfrm>
              <a:off x="429359" y="3213602"/>
              <a:ext cx="2636234" cy="96230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1450" marR="0" lvl="0" indent="-171450" defTabSz="914400" rtl="0" eaLnBrk="0" fontAlgn="base" latinLnBrk="0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실시간 객체 인식 프로그램을 사용하여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, 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메인 앱에 기능별 탭으로 구성된 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GUI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를 생성하고 영상의 객체 검출</a:t>
              </a:r>
              <a:endParaRPr kumimoji="1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3267595" y="3213603"/>
              <a:ext cx="2416925" cy="96230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1450" marR="0" lvl="0" indent="-171450" defTabSz="914400" rtl="0" eaLnBrk="0" fontAlgn="base" latinLnBrk="0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영상 객체 검출로 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이상 행동을 감지한 후</a:t>
              </a:r>
              <a:r>
                <a:rPr kumimoji="1" lang="en-US" altLang="ko-KR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,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데이터를 출력하고 </a:t>
              </a:r>
              <a:r>
                <a:rPr kumimoji="1" lang="ko-KR" altLang="en-US" sz="1000" b="1" i="0" u="none" strike="noStrike" kern="1200" cap="none" spc="0" normalizeH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결측값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처리</a:t>
              </a:r>
              <a:r>
                <a:rPr kumimoji="1" lang="en-US" altLang="ko-KR" sz="1000" b="1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kumimoji="1" lang="ko-KR" altLang="en-US" sz="1000" b="1" dirty="0" smtClean="0">
                  <a:solidFill>
                    <a:srgbClr val="000000"/>
                  </a:solidFill>
                  <a:latin typeface="+mn-ea"/>
                </a:rPr>
                <a:t>이상치 정리</a:t>
              </a:r>
              <a:r>
                <a:rPr kumimoji="1" lang="en-US" altLang="ko-KR" sz="1000" b="1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kumimoji="1" lang="ko-KR" altLang="en-US" sz="1000" b="1" dirty="0" smtClean="0">
                  <a:solidFill>
                    <a:srgbClr val="000000"/>
                  </a:solidFill>
                  <a:latin typeface="+mn-ea"/>
                </a:rPr>
                <a:t>데이터 정규화 등 전처리 과정을 수행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6033386" y="3218796"/>
              <a:ext cx="2661033" cy="95711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1450" marR="0" lvl="0" indent="-171450" defTabSz="914400" rtl="0" eaLnBrk="0" fontAlgn="base" latinLnBrk="0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Flask 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기반 웹 애플리케이션 시스템은 경량성과 유연성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,</a:t>
              </a:r>
              <a:r>
                <a:rPr kumimoji="1" lang="en-US" altLang="ko-KR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다양한 확장 기능 지원으로 효율적인 웹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개발이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가능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52219" y="4383770"/>
            <a:ext cx="8924954" cy="2087523"/>
            <a:chOff x="455129" y="4306846"/>
            <a:chExt cx="8924954" cy="20875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4837" y="4306846"/>
              <a:ext cx="2875246" cy="17566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050" y="4306846"/>
              <a:ext cx="2630274" cy="175664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531" y="4307265"/>
              <a:ext cx="2642195" cy="1756226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3168535" y="5032023"/>
              <a:ext cx="198120" cy="295166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6230174" y="5038225"/>
              <a:ext cx="198120" cy="295166"/>
            </a:xfrm>
            <a:prstGeom prst="rightArrow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455129" y="6161327"/>
              <a:ext cx="2642195" cy="23304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1450" marR="0" lvl="0" indent="-171450" algn="ctr" defTabSz="914400" rtl="0" eaLnBrk="0" fontAlgn="base" latinLnBrk="0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/>
                  <a:ea typeface="나눔스퀘어 Bold" pitchFamily="50" charset="-127"/>
                </a:rPr>
                <a:t>시스템 환경 구축 시작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/>
                  <a:ea typeface="나눔스퀘어 Bold" pitchFamily="50" charset="-127"/>
                </a:rPr>
                <a:t>.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/>
                <a:ea typeface="나눔스퀘어 Bold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3448530" y="6161328"/>
              <a:ext cx="2642195" cy="23304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1450" marR="0" lvl="0" indent="-171450" algn="ctr" defTabSz="914400" rtl="0" eaLnBrk="0" fontAlgn="base" latinLnBrk="0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/>
                  <a:ea typeface="나눔스퀘어 Bold" pitchFamily="50" charset="-127"/>
                </a:rPr>
                <a:t>구축 중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/>
                  <a:ea typeface="나눔스퀘어 Bold" pitchFamily="50" charset="-127"/>
                </a:rPr>
                <a:t>…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/>
                <a:ea typeface="나눔스퀘어 Bold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6504837" y="6161326"/>
              <a:ext cx="2875246" cy="23304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1450" marR="0" lvl="0" indent="-171450" algn="ctr" defTabSz="914400" rtl="0" eaLnBrk="0" fontAlgn="base" latinLnBrk="0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/>
                  <a:ea typeface="나눔스퀘어 Bold" pitchFamily="50" charset="-127"/>
                </a:rPr>
                <a:t>구축 완료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/>
                  <a:ea typeface="나눔스퀘어 Bold" pitchFamily="50" charset="-127"/>
                </a:rPr>
                <a:t>.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4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0039" y="790139"/>
            <a:ext cx="93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앱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탭별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 관리 객체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활용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하여 프로젝트별로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학습 모델 경로를 지정한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결과지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269604" y="2475963"/>
            <a:ext cx="1750122" cy="3171153"/>
            <a:chOff x="384911" y="1888598"/>
            <a:chExt cx="1571286" cy="3487363"/>
          </a:xfrm>
        </p:grpSpPr>
        <p:grpSp>
          <p:nvGrpSpPr>
            <p:cNvPr id="26" name="그룹 25"/>
            <p:cNvGrpSpPr/>
            <p:nvPr/>
          </p:nvGrpSpPr>
          <p:grpSpPr>
            <a:xfrm>
              <a:off x="384911" y="2218673"/>
              <a:ext cx="1571286" cy="3157288"/>
              <a:chOff x="667907" y="2221706"/>
              <a:chExt cx="1571290" cy="315728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667907" y="2221706"/>
                <a:ext cx="1571290" cy="3157287"/>
                <a:chOff x="1367994" y="823265"/>
                <a:chExt cx="2695198" cy="4639999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7994" y="823265"/>
                  <a:ext cx="2695198" cy="1484769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7994" y="2400880"/>
                  <a:ext cx="2695198" cy="1484769"/>
                </a:xfrm>
                <a:prstGeom prst="rect">
                  <a:avLst/>
                </a:prstGeom>
              </p:spPr>
            </p:pic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7994" y="3978495"/>
                  <a:ext cx="2695198" cy="1484769"/>
                </a:xfrm>
                <a:prstGeom prst="rect">
                  <a:avLst/>
                </a:prstGeom>
              </p:spPr>
            </p:pic>
          </p:grpSp>
          <p:sp>
            <p:nvSpPr>
              <p:cNvPr id="23" name="직사각형 22"/>
              <p:cNvSpPr/>
              <p:nvPr/>
            </p:nvSpPr>
            <p:spPr>
              <a:xfrm>
                <a:off x="667907" y="2221706"/>
                <a:ext cx="1571289" cy="3157288"/>
              </a:xfrm>
              <a:prstGeom prst="rect">
                <a:avLst/>
              </a:prstGeom>
              <a:noFill/>
              <a:ln w="9525">
                <a:solidFill>
                  <a:srgbClr val="8D99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384912" y="1888598"/>
              <a:ext cx="1571285" cy="24496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+mn-ea"/>
                </a:rPr>
                <a:t>탭별</a:t>
              </a:r>
              <a:r>
                <a:rPr lang="ko-KR" altLang="en-US" sz="1200" dirty="0" smtClean="0">
                  <a:latin typeface="+mn-ea"/>
                </a:rPr>
                <a:t> </a:t>
              </a:r>
              <a:r>
                <a:rPr lang="en-US" altLang="ko-KR" sz="1200" dirty="0" smtClean="0">
                  <a:latin typeface="+mn-ea"/>
                </a:rPr>
                <a:t>GUI </a:t>
              </a:r>
              <a:r>
                <a:rPr lang="ko-KR" altLang="en-US" sz="1200" dirty="0" smtClean="0">
                  <a:latin typeface="+mn-ea"/>
                </a:rPr>
                <a:t>생성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828272" y="2411127"/>
            <a:ext cx="1858567" cy="3244691"/>
            <a:chOff x="2309128" y="1888598"/>
            <a:chExt cx="2193131" cy="3490398"/>
          </a:xfrm>
        </p:grpSpPr>
        <p:grpSp>
          <p:nvGrpSpPr>
            <p:cNvPr id="12" name="그룹 11"/>
            <p:cNvGrpSpPr/>
            <p:nvPr/>
          </p:nvGrpSpPr>
          <p:grpSpPr>
            <a:xfrm>
              <a:off x="2309128" y="2224740"/>
              <a:ext cx="2193131" cy="3154256"/>
              <a:chOff x="2671763" y="1981382"/>
              <a:chExt cx="2193131" cy="3394580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671763" y="1981382"/>
                <a:ext cx="2193131" cy="3394579"/>
                <a:chOff x="5071315" y="823265"/>
                <a:chExt cx="3591560" cy="463585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1315" y="823265"/>
                  <a:ext cx="3591560" cy="1945594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1315" y="2959158"/>
                  <a:ext cx="3591560" cy="2499965"/>
                </a:xfrm>
                <a:prstGeom prst="rect">
                  <a:avLst/>
                </a:prstGeom>
              </p:spPr>
            </p:pic>
          </p:grpSp>
          <p:sp>
            <p:nvSpPr>
              <p:cNvPr id="22" name="직사각형 21"/>
              <p:cNvSpPr/>
              <p:nvPr/>
            </p:nvSpPr>
            <p:spPr>
              <a:xfrm>
                <a:off x="2671763" y="1981382"/>
                <a:ext cx="2193131" cy="3394580"/>
              </a:xfrm>
              <a:prstGeom prst="rect">
                <a:avLst/>
              </a:prstGeom>
              <a:noFill/>
              <a:ln w="9525">
                <a:solidFill>
                  <a:srgbClr val="8D99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2309128" y="1888598"/>
              <a:ext cx="2193131" cy="24496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+mn-ea"/>
                </a:rPr>
                <a:t>State </a:t>
              </a:r>
              <a:r>
                <a:rPr lang="ko-KR" altLang="en-US" sz="1200" dirty="0" smtClean="0">
                  <a:latin typeface="+mn-ea"/>
                </a:rPr>
                <a:t>클래스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510540" y="1816058"/>
            <a:ext cx="4845941" cy="3942352"/>
            <a:chOff x="4855190" y="1888598"/>
            <a:chExt cx="4700289" cy="3493432"/>
          </a:xfrm>
        </p:grpSpPr>
        <p:grpSp>
          <p:nvGrpSpPr>
            <p:cNvPr id="9" name="그룹 8"/>
            <p:cNvGrpSpPr/>
            <p:nvPr/>
          </p:nvGrpSpPr>
          <p:grpSpPr>
            <a:xfrm>
              <a:off x="4855190" y="2224740"/>
              <a:ext cx="4696170" cy="3157290"/>
              <a:chOff x="5297460" y="1981381"/>
              <a:chExt cx="4160865" cy="353486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7460" y="1981381"/>
                <a:ext cx="4160864" cy="3534865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5297461" y="1981383"/>
                <a:ext cx="4160864" cy="3534863"/>
              </a:xfrm>
              <a:prstGeom prst="rect">
                <a:avLst/>
              </a:prstGeom>
              <a:noFill/>
              <a:ln w="9525">
                <a:solidFill>
                  <a:srgbClr val="8D99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4855190" y="1888598"/>
              <a:ext cx="4700289" cy="24496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n-ea"/>
                </a:rPr>
                <a:t>Yolov8 </a:t>
              </a:r>
              <a:r>
                <a:rPr lang="ko-KR" altLang="en-US" sz="1200" dirty="0">
                  <a:latin typeface="+mn-ea"/>
                </a:rPr>
                <a:t>모델 및 </a:t>
              </a:r>
              <a:r>
                <a:rPr lang="ko-KR" altLang="en-US" sz="1200" dirty="0" err="1">
                  <a:latin typeface="+mn-ea"/>
                </a:rPr>
                <a:t>에폭</a:t>
              </a:r>
              <a:r>
                <a:rPr lang="ko-KR" altLang="en-US" sz="1200" dirty="0">
                  <a:latin typeface="+mn-ea"/>
                </a:rPr>
                <a:t> </a:t>
              </a:r>
              <a:r>
                <a:rPr lang="ko-KR" altLang="en-US" sz="1200" dirty="0" smtClean="0">
                  <a:latin typeface="+mn-ea"/>
                </a:rPr>
                <a:t>수치 지정 결과지</a:t>
              </a:r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85543" y="5867950"/>
            <a:ext cx="9235440" cy="553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◈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state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클래스로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프로젝트별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설정을 관리하여 </a:t>
            </a:r>
            <a:r>
              <a:rPr lang="en-US" altLang="ko-KR" sz="1600" b="1" dirty="0">
                <a:solidFill>
                  <a:srgbClr val="FFCC66"/>
                </a:solidFill>
                <a:latin typeface="+mn-ea"/>
              </a:rPr>
              <a:t>YOLOv8 </a:t>
            </a:r>
            <a:r>
              <a:rPr lang="ko-KR" altLang="en-US" sz="1600" b="1" dirty="0">
                <a:solidFill>
                  <a:srgbClr val="FFCC66"/>
                </a:solidFill>
                <a:latin typeface="+mn-ea"/>
              </a:rPr>
              <a:t>모델 학습 결과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를 확인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39" name="직사각형 38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Ⅲ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1. YOLOv8 </a:t>
              </a:r>
              <a:r>
                <a:rPr lang="ko-KR" altLang="en-US" sz="2000" dirty="0" err="1" smtClean="0">
                  <a:latin typeface="나눔스퀘어_ac Bold"/>
                </a:rPr>
                <a:t>커스텀</a:t>
              </a:r>
              <a:r>
                <a:rPr lang="ko-KR" altLang="en-US" sz="2000" dirty="0" smtClean="0">
                  <a:latin typeface="나눔스퀘어_ac Bold"/>
                </a:rPr>
                <a:t> 모델 학습 프로그램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sp>
        <p:nvSpPr>
          <p:cNvPr id="13" name="줄무늬가 있는 오른쪽 화살표 12"/>
          <p:cNvSpPr/>
          <p:nvPr/>
        </p:nvSpPr>
        <p:spPr>
          <a:xfrm rot="18926791">
            <a:off x="2080139" y="3536868"/>
            <a:ext cx="433144" cy="349661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줄무늬가 있는 오른쪽 화살표 33"/>
          <p:cNvSpPr/>
          <p:nvPr/>
        </p:nvSpPr>
        <p:spPr>
          <a:xfrm rot="13503817">
            <a:off x="7331924" y="3545692"/>
            <a:ext cx="450417" cy="333058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7" name="직사각형 6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Ⅲ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2-</a:t>
              </a:r>
              <a:r>
                <a:rPr lang="en-US" altLang="ko-KR" sz="1600" dirty="0" smtClean="0">
                  <a:latin typeface="나눔스퀘어_ac Bold"/>
                </a:rPr>
                <a:t>1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이상 행동 감지 및 처리 시스템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71500" y="1988223"/>
            <a:ext cx="2676564" cy="27699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F7F7F7"/>
                </a:solidFill>
                <a:latin typeface="+mn-ea"/>
              </a:rPr>
              <a:t>데이터셋</a:t>
            </a:r>
            <a:r>
              <a:rPr lang="ko-KR" altLang="en-US" sz="1200" dirty="0" smtClean="0">
                <a:solidFill>
                  <a:srgbClr val="F7F7F7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rgbClr val="F7F7F7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rgbClr val="F7F7F7"/>
                </a:solidFill>
                <a:latin typeface="+mn-ea"/>
              </a:rPr>
              <a:t>추출</a:t>
            </a:r>
            <a:endParaRPr lang="ko-KR" altLang="en-US" sz="1200" dirty="0">
              <a:solidFill>
                <a:srgbClr val="F7F7F7"/>
              </a:solidFill>
              <a:latin typeface="+mn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529966" y="1914825"/>
            <a:ext cx="0" cy="433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0039" y="739500"/>
            <a:ext cx="9166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ko-KR" altLang="en-US" sz="1600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 파일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이미지를 추출하는 작업을 포함하여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AiHub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가져온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데이터셋에서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추출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600" u="sng" dirty="0" smtClean="0">
                <a:solidFill>
                  <a:srgbClr val="CC9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후</a:t>
            </a:r>
            <a:r>
              <a:rPr lang="en-US" altLang="ko-KR" sz="1600" dirty="0" smtClean="0">
                <a:solidFill>
                  <a:srgbClr val="CC9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Yolov8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모델 학습에 맞게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97742" y="1993971"/>
            <a:ext cx="5688746" cy="27699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F7F7F7"/>
                </a:solidFill>
                <a:latin typeface="+mn-ea"/>
              </a:rPr>
              <a:t>데이터셋</a:t>
            </a:r>
            <a:r>
              <a:rPr lang="ko-KR" altLang="en-US" sz="1200" dirty="0" smtClean="0">
                <a:solidFill>
                  <a:srgbClr val="F7F7F7"/>
                </a:solidFill>
                <a:latin typeface="+mn-ea"/>
              </a:rPr>
              <a:t> 전처리</a:t>
            </a:r>
            <a:endParaRPr lang="ko-KR" altLang="en-US" sz="1200" dirty="0">
              <a:solidFill>
                <a:srgbClr val="F7F7F7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42" y="2407306"/>
            <a:ext cx="5688746" cy="35200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571500" y="2413178"/>
            <a:ext cx="2676564" cy="3514175"/>
            <a:chOff x="707458" y="2467938"/>
            <a:chExt cx="2540606" cy="343987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58" y="4100738"/>
              <a:ext cx="2540606" cy="141309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371380" y="5556584"/>
              <a:ext cx="1212762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&lt;CCTV </a:t>
              </a:r>
              <a:r>
                <a:rPr lang="ko-KR" altLang="en-US" dirty="0" smtClean="0"/>
                <a:t>영상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003484" y="2512369"/>
              <a:ext cx="1948554" cy="1489851"/>
              <a:chOff x="1051467" y="2727390"/>
              <a:chExt cx="1880840" cy="1489851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467" y="2727390"/>
                <a:ext cx="1880840" cy="1194385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485278" y="3921775"/>
                <a:ext cx="1059932" cy="295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&lt;xml </a:t>
                </a:r>
                <a:r>
                  <a:rPr lang="ko-KR" altLang="en-US" dirty="0" smtClean="0"/>
                  <a:t>파일</a:t>
                </a:r>
                <a:r>
                  <a:rPr lang="en-US" altLang="ko-KR" dirty="0" smtClean="0"/>
                  <a:t>&gt;</a:t>
                </a:r>
                <a:endParaRPr lang="ko-KR" altLang="en-US" dirty="0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707458" y="2467938"/>
              <a:ext cx="2540606" cy="3439879"/>
            </a:xfrm>
            <a:prstGeom prst="rect">
              <a:avLst/>
            </a:prstGeom>
            <a:noFill/>
            <a:ln w="9525">
              <a:solidFill>
                <a:srgbClr val="8D99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707458" y="3706754"/>
              <a:ext cx="25406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3797742" y="2413356"/>
            <a:ext cx="5688746" cy="3514175"/>
          </a:xfrm>
          <a:prstGeom prst="rect">
            <a:avLst/>
          </a:prstGeom>
          <a:noFill/>
          <a:ln w="9525">
            <a:solidFill>
              <a:srgbClr val="8D99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650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화살표 16"/>
          <p:cNvSpPr/>
          <p:nvPr/>
        </p:nvSpPr>
        <p:spPr>
          <a:xfrm flipV="1">
            <a:off x="4718117" y="3233112"/>
            <a:ext cx="245695" cy="282536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2974" y="795670"/>
            <a:ext cx="9166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▶ Flask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app.py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이미지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프레임을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브라우저에 띄웁니다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CC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600" u="sng" dirty="0" smtClean="0">
                <a:solidFill>
                  <a:srgbClr val="CC9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그렇게 하면</a:t>
            </a:r>
            <a:r>
              <a:rPr lang="en-US" altLang="ko-KR" sz="1600" dirty="0" smtClean="0">
                <a:solidFill>
                  <a:srgbClr val="CC9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LOGS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검출된 내역이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cctvlog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DB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업로드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됩니다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4717" y="1943257"/>
            <a:ext cx="4194373" cy="27699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F7F7F7"/>
                </a:solidFill>
              </a:rPr>
              <a:t>CCTVstream</a:t>
            </a:r>
            <a:r>
              <a:rPr lang="en-US" altLang="ko-KR" sz="1200" dirty="0" smtClean="0">
                <a:solidFill>
                  <a:srgbClr val="F7F7F7"/>
                </a:solidFill>
              </a:rPr>
              <a:t> </a:t>
            </a:r>
            <a:r>
              <a:rPr lang="ko-KR" altLang="en-US" sz="1200" dirty="0" smtClean="0">
                <a:solidFill>
                  <a:srgbClr val="F7F7F7"/>
                </a:solidFill>
              </a:rPr>
              <a:t>클래스로 브라우저에 띄움</a:t>
            </a:r>
            <a:endParaRPr lang="ko-KR" altLang="en-US" sz="1200" dirty="0">
              <a:solidFill>
                <a:srgbClr val="F7F7F7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44717" y="2295881"/>
            <a:ext cx="4201085" cy="2379551"/>
            <a:chOff x="354961" y="2158925"/>
            <a:chExt cx="4194373" cy="1841225"/>
          </a:xfrm>
        </p:grpSpPr>
        <p:grpSp>
          <p:nvGrpSpPr>
            <p:cNvPr id="20" name="그룹 19"/>
            <p:cNvGrpSpPr/>
            <p:nvPr/>
          </p:nvGrpSpPr>
          <p:grpSpPr>
            <a:xfrm>
              <a:off x="354961" y="2163293"/>
              <a:ext cx="1912165" cy="1836857"/>
              <a:chOff x="375039" y="750316"/>
              <a:chExt cx="4320000" cy="544514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039" y="750316"/>
                <a:ext cx="4320000" cy="2568934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039" y="3319250"/>
                <a:ext cx="4265541" cy="2876211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354961" y="2161109"/>
              <a:ext cx="4191512" cy="1839041"/>
            </a:xfrm>
            <a:prstGeom prst="rect">
              <a:avLst/>
            </a:prstGeom>
            <a:noFill/>
            <a:ln w="9525">
              <a:solidFill>
                <a:srgbClr val="8D99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5882" y="2158925"/>
              <a:ext cx="2303452" cy="183904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5148571" y="1943257"/>
            <a:ext cx="4396664" cy="27699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7F7F7"/>
                </a:solidFill>
              </a:rPr>
              <a:t>검출된 부분의 영상 파일 다운로드</a:t>
            </a:r>
            <a:endParaRPr lang="ko-KR" altLang="en-US" sz="1200" dirty="0">
              <a:solidFill>
                <a:srgbClr val="F7F7F7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41859" y="2292615"/>
            <a:ext cx="4403376" cy="2382817"/>
            <a:chOff x="5152103" y="2155660"/>
            <a:chExt cx="4403376" cy="18390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2103" y="2155660"/>
              <a:ext cx="2279347" cy="183577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1450" y="2163293"/>
              <a:ext cx="2122087" cy="1828143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5152103" y="2155660"/>
              <a:ext cx="4403376" cy="1839041"/>
            </a:xfrm>
            <a:prstGeom prst="rect">
              <a:avLst/>
            </a:prstGeom>
            <a:noFill/>
            <a:ln w="9525">
              <a:solidFill>
                <a:srgbClr val="8D99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32" name="직사각형 31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Ⅲ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2-</a:t>
              </a:r>
              <a:r>
                <a:rPr lang="en-US" altLang="ko-KR" sz="1600" dirty="0">
                  <a:latin typeface="나눔스퀘어_ac Bold"/>
                </a:rPr>
                <a:t>2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객체 검출 하여 웹 상에 구현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52974" y="5707354"/>
            <a:ext cx="9235440" cy="553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◈ 검출된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Date(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날짜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링크를 통해 해당 부분의 영상 파일을 </a:t>
            </a:r>
            <a:r>
              <a:rPr lang="ko-KR" altLang="en-US" sz="1600" b="1" dirty="0" smtClean="0">
                <a:solidFill>
                  <a:srgbClr val="FFCC66"/>
                </a:solidFill>
                <a:latin typeface="+mn-ea"/>
              </a:rPr>
              <a:t>다운로드하여 임의적으로 확인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이 가능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!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598383" y="5113765"/>
            <a:ext cx="2675630" cy="480663"/>
          </a:xfrm>
          <a:prstGeom prst="downArrow">
            <a:avLst/>
          </a:prstGeom>
          <a:gradFill>
            <a:gsLst>
              <a:gs pos="77000">
                <a:srgbClr val="CAD5E0"/>
              </a:gs>
              <a:gs pos="53000">
                <a:srgbClr val="869FB7"/>
              </a:gs>
              <a:gs pos="100000">
                <a:schemeClr val="accent1">
                  <a:lumMod val="20000"/>
                  <a:lumOff val="80000"/>
                </a:schemeClr>
              </a:gs>
              <a:gs pos="93000">
                <a:schemeClr val="accent1">
                  <a:lumMod val="20000"/>
                  <a:lumOff val="80000"/>
                </a:schemeClr>
              </a:gs>
              <a:gs pos="19000">
                <a:srgbClr val="194775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87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615" y="1883042"/>
            <a:ext cx="393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+mn-ea"/>
              </a:rPr>
              <a:t>PLAYERS – </a:t>
            </a:r>
            <a:r>
              <a:rPr lang="ko-KR" altLang="en-US" sz="1800" dirty="0" smtClean="0">
                <a:latin typeface="+mn-ea"/>
              </a:rPr>
              <a:t>관리자 유저 로그인 </a:t>
            </a:r>
            <a:r>
              <a:rPr lang="en-US" altLang="ko-KR" sz="1800" dirty="0" smtClean="0">
                <a:latin typeface="+mn-ea"/>
              </a:rPr>
              <a:t>DB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5" y="2653173"/>
            <a:ext cx="4121860" cy="3600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26767" y="1730675"/>
            <a:ext cx="0" cy="4637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90115" y="1883042"/>
            <a:ext cx="393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+mn-ea"/>
              </a:rPr>
              <a:t>cctvlog</a:t>
            </a:r>
            <a:r>
              <a:rPr lang="en-US" altLang="ko-KR" sz="1800" dirty="0" smtClean="0">
                <a:latin typeface="+mn-ea"/>
              </a:rPr>
              <a:t> – </a:t>
            </a:r>
            <a:r>
              <a:rPr lang="ko-KR" altLang="en-US" sz="1800" dirty="0" smtClean="0">
                <a:latin typeface="+mn-ea"/>
              </a:rPr>
              <a:t>객체 검출 시 </a:t>
            </a:r>
            <a:r>
              <a:rPr lang="en-US" altLang="ko-KR" sz="1800" dirty="0" smtClean="0">
                <a:latin typeface="+mn-ea"/>
              </a:rPr>
              <a:t>DB</a:t>
            </a:r>
            <a:r>
              <a:rPr lang="ko-KR" altLang="en-US" sz="1800" dirty="0" smtClean="0">
                <a:latin typeface="+mn-ea"/>
              </a:rPr>
              <a:t>에 저장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88" y="2653173"/>
            <a:ext cx="4320000" cy="361535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48104" y="2375472"/>
            <a:ext cx="9084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20" name="직사각형 19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Ⅲ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3. DB </a:t>
              </a:r>
              <a:r>
                <a:rPr lang="ko-KR" altLang="en-US" sz="2000" dirty="0" smtClean="0">
                  <a:latin typeface="나눔스퀘어_ac Bold"/>
                </a:rPr>
                <a:t>관리 및 저장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0039" y="1007171"/>
            <a:ext cx="916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 DB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어떻게 관리되고 저장되는지 보여주는 </a:t>
            </a:r>
            <a:r>
              <a:rPr lang="en-US" altLang="ko-KR" sz="18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SQLite3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화면입니다</a:t>
            </a:r>
            <a:r>
              <a:rPr lang="en-US" altLang="ko-KR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_x562697960"/>
          <p:cNvSpPr>
            <a:spLocks noChangeArrowheads="1"/>
          </p:cNvSpPr>
          <p:nvPr/>
        </p:nvSpPr>
        <p:spPr bwMode="auto">
          <a:xfrm>
            <a:off x="864212" y="24253"/>
            <a:ext cx="2841648" cy="75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defTabSz="74295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dirty="0">
                <a:solidFill>
                  <a:srgbClr val="64634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r>
              <a:rPr lang="en-US" altLang="ko-KR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22" name="_x562695800"/>
          <p:cNvSpPr>
            <a:spLocks noChangeArrowheads="1"/>
          </p:cNvSpPr>
          <p:nvPr/>
        </p:nvSpPr>
        <p:spPr bwMode="auto">
          <a:xfrm>
            <a:off x="1444506" y="1435082"/>
            <a:ext cx="3045432" cy="195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63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463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ko-KR" altLang="en-US" sz="731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500" dirty="0" smtClean="0">
              <a:solidFill>
                <a:srgbClr val="000000"/>
              </a:solidFill>
              <a:latin typeface="나눔스퀘어_ac ExtraBold"/>
              <a:ea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ExtraBold"/>
                <a:ea typeface="나눔스퀘어_ac Bold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Smart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CCTV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의 정의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2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시장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분석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3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사회적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분석과 국가적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과제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4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 Bold"/>
              </a:rPr>
              <a:t>커스텀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</a:rPr>
              <a:t>Smart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</a:rPr>
              <a:t>CCTV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</a:rPr>
              <a:t>필요성</a:t>
            </a:r>
            <a:endParaRPr lang="ko-KR" altLang="en-US" sz="1400" dirty="0">
              <a:latin typeface="나눔스퀘어_ac Bold"/>
            </a:endParaRPr>
          </a:p>
        </p:txBody>
      </p:sp>
      <p:sp>
        <p:nvSpPr>
          <p:cNvPr id="24" name="_x562703504"/>
          <p:cNvSpPr>
            <a:spLocks noChangeArrowheads="1"/>
          </p:cNvSpPr>
          <p:nvPr/>
        </p:nvSpPr>
        <p:spPr bwMode="auto">
          <a:xfrm>
            <a:off x="5498930" y="3650684"/>
            <a:ext cx="3140978" cy="12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63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1463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1463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500" dirty="0">
              <a:latin typeface="나눔스퀘어_ac Extra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ExtraBold"/>
                <a:ea typeface="나눔스퀘어_ac Bold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시행착오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2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향후 계획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731" dirty="0">
              <a:latin typeface="나눔스퀘어_ac Extra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731" dirty="0">
              <a:latin typeface="나눔스퀘어_ac Extra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300" dirty="0">
              <a:latin typeface="나눔스퀘어_ac ExtraBold"/>
            </a:endParaRPr>
          </a:p>
        </p:txBody>
      </p:sp>
      <p:sp>
        <p:nvSpPr>
          <p:cNvPr id="26" name="_x562703576"/>
          <p:cNvSpPr>
            <a:spLocks noChangeArrowheads="1"/>
          </p:cNvSpPr>
          <p:nvPr/>
        </p:nvSpPr>
        <p:spPr bwMode="auto">
          <a:xfrm>
            <a:off x="1444506" y="3650566"/>
            <a:ext cx="2986817" cy="194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63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sz="1463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  <a:endParaRPr lang="en-US" altLang="ko-KR" sz="1463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500" dirty="0">
              <a:latin typeface="나눔스퀘어_ac Extra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1.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개발환경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2.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아키텍처 설계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3.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WBS</a:t>
            </a:r>
            <a:endParaRPr lang="en-US" altLang="ko-KR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4.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프로젝트 목표</a:t>
            </a:r>
            <a:endParaRPr lang="en-US" altLang="ko-KR" sz="1400" dirty="0">
              <a:latin typeface="나눔스퀘어_ac Bold"/>
            </a:endParaRPr>
          </a:p>
        </p:txBody>
      </p:sp>
      <p:sp>
        <p:nvSpPr>
          <p:cNvPr id="28" name="_x562704800"/>
          <p:cNvSpPr>
            <a:spLocks noChangeArrowheads="1"/>
          </p:cNvSpPr>
          <p:nvPr/>
        </p:nvSpPr>
        <p:spPr bwMode="auto">
          <a:xfrm>
            <a:off x="5364645" y="1435082"/>
            <a:ext cx="3275263" cy="185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63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463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1463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500" dirty="0">
              <a:latin typeface="나눔스퀘어_ac Extra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ExtraBold"/>
                <a:ea typeface="나눔스퀘어_ac Bold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Yolov8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커스텀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모델 학습 프로그램</a:t>
            </a:r>
            <a:endParaRPr lang="en-US" altLang="ko-KR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2</a:t>
            </a:r>
            <a:r>
              <a:rPr lang="en-US" altLang="ko-KR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이상 행동 감지 및 처리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시스템</a:t>
            </a:r>
            <a:endParaRPr lang="en-US" altLang="ko-KR" sz="1400" dirty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</a:rPr>
              <a:t> 3. DB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</a:rPr>
              <a:t>관리 및 저장</a:t>
            </a:r>
            <a:endParaRPr lang="ko-KR" altLang="en-US" sz="1400" dirty="0">
              <a:latin typeface="나눔스퀘어_ac Bold"/>
            </a:endParaRPr>
          </a:p>
          <a:p>
            <a:pPr defTabSz="74295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 4.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/>
              </a:rPr>
              <a:t>웹 화면 설명</a:t>
            </a:r>
            <a:endParaRPr lang="ko-KR" altLang="en-US" sz="1400" dirty="0">
              <a:latin typeface="나눔스퀘어_ac Bold"/>
            </a:endParaRPr>
          </a:p>
        </p:txBody>
      </p:sp>
      <p:sp>
        <p:nvSpPr>
          <p:cNvPr id="30" name="_x562703936"/>
          <p:cNvSpPr>
            <a:spLocks noChangeShapeType="1"/>
          </p:cNvSpPr>
          <p:nvPr/>
        </p:nvSpPr>
        <p:spPr bwMode="auto">
          <a:xfrm>
            <a:off x="4820690" y="1485373"/>
            <a:ext cx="0" cy="4426703"/>
          </a:xfrm>
          <a:prstGeom prst="line">
            <a:avLst/>
          </a:prstGeom>
          <a:noFill/>
          <a:ln w="25400">
            <a:solidFill>
              <a:srgbClr val="44546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4296" tIns="37148" rIns="74296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/>
          </a:p>
        </p:txBody>
      </p:sp>
    </p:spTree>
    <p:extLst>
      <p:ext uri="{BB962C8B-B14F-4D97-AF65-F5344CB8AC3E}">
        <p14:creationId xmlns:p14="http://schemas.microsoft.com/office/powerpoint/2010/main" val="20856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9"/>
          <p:cNvSpPr/>
          <p:nvPr/>
        </p:nvSpPr>
        <p:spPr>
          <a:xfrm>
            <a:off x="363204" y="5584289"/>
            <a:ext cx="8726857" cy="821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en-US" sz="18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</a:rPr>
              <a:t>◈ </a:t>
            </a:r>
            <a:r>
              <a:rPr lang="en-US" sz="1800" kern="0" spc="-28" dirty="0" err="1" smtClean="0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</a:rPr>
              <a:t>기술</a:t>
            </a:r>
            <a:r>
              <a:rPr lang="en-US" sz="18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8" dirty="0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</a:rPr>
              <a:t>구현 영상 </a:t>
            </a:r>
            <a:r>
              <a:rPr lang="en-US" sz="1800" kern="0" spc="-28" dirty="0" err="1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</a:rPr>
              <a:t>링크</a:t>
            </a:r>
            <a:r>
              <a:rPr lang="en-US" sz="18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</a:rPr>
              <a:t>:  </a:t>
            </a:r>
            <a:r>
              <a:rPr lang="en-US" sz="18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  <a:cs typeface="Inter" pitchFamily="34" charset="-120"/>
                <a:hlinkClick r:id="rId3"/>
              </a:rPr>
              <a:t>https://youtu.be/7Sfxqac1R-s</a:t>
            </a:r>
            <a:endParaRPr lang="en-US" sz="2000" kern="0" spc="-28" dirty="0" smtClean="0">
              <a:solidFill>
                <a:srgbClr val="272525"/>
              </a:solidFill>
              <a:latin typeface="나눔스퀘어_ac Bold"/>
              <a:ea typeface="Inte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</a:rPr>
              <a:t>◈ </a:t>
            </a:r>
            <a:r>
              <a:rPr lang="ko-KR" altLang="en-US" sz="16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</a:rPr>
              <a:t>자료 출처 블로그 링크</a:t>
            </a:r>
            <a:r>
              <a:rPr lang="en-US" altLang="ko-KR" sz="1600" kern="0" spc="-28" dirty="0" smtClean="0">
                <a:solidFill>
                  <a:srgbClr val="272525"/>
                </a:solidFill>
                <a:latin typeface="나눔스퀘어_ac Bold"/>
                <a:ea typeface="Inter" pitchFamily="34" charset="-122"/>
              </a:rPr>
              <a:t>: </a:t>
            </a:r>
            <a:r>
              <a:rPr lang="en-US" altLang="ko-KR" sz="1600" dirty="0">
                <a:hlinkClick r:id="rId4"/>
              </a:rPr>
              <a:t>sego4</a:t>
            </a:r>
            <a:r>
              <a:rPr lang="ko-KR" altLang="en-US" sz="1600" dirty="0" err="1">
                <a:hlinkClick r:id="rId4"/>
              </a:rPr>
              <a:t>님의블로그</a:t>
            </a:r>
            <a:r>
              <a:rPr lang="ko-KR" altLang="en-US" sz="1600" dirty="0">
                <a:hlinkClick r:id="rId4"/>
              </a:rPr>
              <a:t> </a:t>
            </a:r>
            <a:r>
              <a:rPr lang="en-US" altLang="ko-KR" sz="1600" dirty="0">
                <a:hlinkClick r:id="rId4"/>
              </a:rPr>
              <a:t>: </a:t>
            </a:r>
            <a:r>
              <a:rPr lang="ko-KR" altLang="en-US" sz="1600" dirty="0">
                <a:hlinkClick r:id="rId4"/>
              </a:rPr>
              <a:t>네이버 블로그 </a:t>
            </a:r>
            <a:r>
              <a:rPr lang="en-US" altLang="ko-KR" sz="1600" dirty="0">
                <a:hlinkClick r:id="rId4"/>
              </a:rPr>
              <a:t>(naver.com)</a:t>
            </a:r>
            <a:endParaRPr lang="en-US" sz="2000" kern="0" spc="-28" dirty="0">
              <a:solidFill>
                <a:srgbClr val="272525"/>
              </a:solidFill>
              <a:latin typeface="나눔스퀘어_ac Bold"/>
              <a:ea typeface="Inter" pitchFamily="34" charset="-12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5574" y="1815619"/>
            <a:ext cx="9103070" cy="3768670"/>
            <a:chOff x="481260" y="1137910"/>
            <a:chExt cx="9103070" cy="3768670"/>
          </a:xfrm>
        </p:grpSpPr>
        <p:sp>
          <p:nvSpPr>
            <p:cNvPr id="6" name="Text 3"/>
            <p:cNvSpPr/>
            <p:nvPr/>
          </p:nvSpPr>
          <p:spPr>
            <a:xfrm>
              <a:off x="877052" y="1384977"/>
              <a:ext cx="1880593" cy="28932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221"/>
                </a:lnSpc>
              </a:pPr>
              <a:r>
                <a:rPr lang="en-US" sz="1800" b="1" kern="0" spc="-54" dirty="0">
                  <a:solidFill>
                    <a:srgbClr val="272525"/>
                  </a:solidFill>
                  <a:latin typeface="나눔스퀘어_ac Bold"/>
                  <a:ea typeface="Inter" pitchFamily="34" charset="-122"/>
                  <a:cs typeface="Inter" pitchFamily="34" charset="-120"/>
                </a:rPr>
                <a:t>로그인 페이지</a:t>
              </a:r>
              <a:endParaRPr lang="en-US" sz="1777" dirty="0">
                <a:latin typeface="나눔스퀘어_ac Bold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701554" y="4381801"/>
              <a:ext cx="2231591" cy="27771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132"/>
                </a:lnSpc>
              </a:pPr>
              <a:r>
                <a:rPr lang="en-US" sz="1422" kern="0" spc="-28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사용자 인증을 위한 로그인 화면</a:t>
              </a:r>
              <a:endParaRPr lang="en-US" sz="1422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3783825" y="1379483"/>
              <a:ext cx="2180985" cy="28932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221"/>
                </a:lnSpc>
              </a:pPr>
              <a:r>
                <a:rPr lang="en-US" sz="1800" b="1" kern="0" spc="-54" dirty="0">
                  <a:solidFill>
                    <a:srgbClr val="272525"/>
                  </a:solidFill>
                  <a:latin typeface="나눔스퀘어_ac Bold"/>
                  <a:ea typeface="Inter" pitchFamily="34" charset="-122"/>
                  <a:cs typeface="Inter" pitchFamily="34" charset="-120"/>
                </a:rPr>
                <a:t>Smart CCTV 페이지</a:t>
              </a:r>
              <a:endParaRPr lang="en-US" sz="1777" dirty="0">
                <a:latin typeface="나눔스퀘어_ac Bold"/>
              </a:endParaRPr>
            </a:p>
          </p:txBody>
        </p:sp>
        <p:sp>
          <p:nvSpPr>
            <p:cNvPr id="10" name="Text 6"/>
            <p:cNvSpPr/>
            <p:nvPr/>
          </p:nvSpPr>
          <p:spPr>
            <a:xfrm>
              <a:off x="3241862" y="4336551"/>
              <a:ext cx="3295068" cy="55542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ctr">
                <a:lnSpc>
                  <a:spcPts val="2132"/>
                </a:lnSpc>
              </a:pPr>
              <a:r>
                <a:rPr lang="en-US" sz="1422" kern="0" spc="-28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실시간 영상 </a:t>
              </a:r>
              <a:r>
                <a:rPr lang="en-US" sz="1422" kern="0" spc="-28" dirty="0" err="1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모니터링</a:t>
              </a:r>
              <a:r>
                <a:rPr lang="en-US" sz="1422" kern="0" spc="-28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</a:t>
              </a:r>
              <a:endParaRPr lang="en-US" sz="1422" kern="0" spc="-2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 algn="ctr">
                <a:lnSpc>
                  <a:spcPts val="2132"/>
                </a:lnSpc>
              </a:pPr>
              <a:r>
                <a:rPr lang="en-US" sz="1422" kern="0" spc="-28" dirty="0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및 </a:t>
              </a:r>
              <a:r>
                <a:rPr lang="en-US" sz="1422" kern="0" spc="-28" dirty="0" err="1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이상</a:t>
              </a:r>
              <a:r>
                <a:rPr lang="en-US" sz="1422" kern="0" spc="-28" dirty="0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</a:t>
              </a:r>
              <a:r>
                <a:rPr lang="en-US" sz="1422" kern="0" spc="-28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행동 확인</a:t>
              </a:r>
              <a:endParaRPr lang="en-US" sz="1422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6641920" y="1386945"/>
              <a:ext cx="2776912" cy="28932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221"/>
                </a:lnSpc>
              </a:pPr>
              <a:r>
                <a:rPr lang="en-US" sz="1777" b="1" kern="0" spc="-54" dirty="0" smtClean="0">
                  <a:solidFill>
                    <a:srgbClr val="272525"/>
                  </a:solidFill>
                  <a:latin typeface="나눔스퀘어_ac Bold"/>
                  <a:ea typeface="Inter" pitchFamily="34" charset="-122"/>
                </a:rPr>
                <a:t>DB</a:t>
              </a:r>
              <a:r>
                <a:rPr lang="ko-KR" altLang="en-US" sz="1777" b="1" kern="0" spc="-54" dirty="0" smtClean="0">
                  <a:solidFill>
                    <a:srgbClr val="272525"/>
                  </a:solidFill>
                  <a:latin typeface="나눔스퀘어_ac Bold"/>
                  <a:ea typeface="Inter" pitchFamily="34" charset="-122"/>
                </a:rPr>
                <a:t>데이터 영상 다운로드</a:t>
              </a:r>
              <a:endParaRPr lang="en-US" sz="1777" dirty="0">
                <a:latin typeface="나눔스퀘어_ac Bold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6308782" y="4325783"/>
              <a:ext cx="3275548" cy="27771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132"/>
                </a:lnSpc>
              </a:pPr>
              <a:r>
                <a:rPr lang="ko-KR" altLang="en-US" sz="1422" kern="0" spc="-28" dirty="0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이상 행동 감지</a:t>
              </a:r>
              <a:r>
                <a:rPr lang="en-US" sz="1422" kern="0" spc="-28" dirty="0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</a:t>
              </a:r>
              <a:r>
                <a:rPr lang="en-US" sz="1422" kern="0" spc="-28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CCTV </a:t>
              </a:r>
              <a:endParaRPr lang="en-US" sz="1422" kern="0" spc="-28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 algn="ctr">
                <a:lnSpc>
                  <a:spcPts val="2132"/>
                </a:lnSpc>
              </a:pPr>
              <a:r>
                <a:rPr lang="en-US" sz="1422" kern="0" spc="-28" dirty="0" err="1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영상</a:t>
              </a:r>
              <a:r>
                <a:rPr lang="en-US" sz="1422" kern="0" spc="-28" dirty="0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</a:t>
              </a:r>
              <a:r>
                <a:rPr lang="en-US" sz="1422" kern="0" spc="-28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검색 및 </a:t>
              </a:r>
              <a:r>
                <a:rPr lang="en-US" sz="1422" kern="0" spc="-28" dirty="0" err="1" smtClean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조회</a:t>
              </a:r>
              <a:endParaRPr lang="en-US" sz="1422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80" y="2109479"/>
              <a:ext cx="2554872" cy="184689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4988" y="2068990"/>
              <a:ext cx="2828842" cy="213151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5058" y="2075222"/>
              <a:ext cx="2711430" cy="2056635"/>
            </a:xfrm>
            <a:prstGeom prst="rect">
              <a:avLst/>
            </a:prstGeom>
          </p:spPr>
        </p:pic>
        <p:cxnSp>
          <p:nvCxnSpPr>
            <p:cNvPr id="21" name="직선 연결선 20"/>
            <p:cNvCxnSpPr/>
            <p:nvPr/>
          </p:nvCxnSpPr>
          <p:spPr>
            <a:xfrm>
              <a:off x="3290175" y="1137910"/>
              <a:ext cx="0" cy="281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488940" y="1137910"/>
              <a:ext cx="15897" cy="2663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290175" y="3801742"/>
              <a:ext cx="0" cy="1097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488940" y="3801742"/>
              <a:ext cx="0" cy="1097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81260" y="4273381"/>
              <a:ext cx="8726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481260" y="4906580"/>
              <a:ext cx="87268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31" name="직사각형 30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8" b="1" dirty="0" smtClean="0"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Ⅲ</a:t>
              </a:r>
              <a:r>
                <a:rPr kumimoji="1" lang="en-US" altLang="ko-KR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. </a:t>
              </a:r>
              <a:r>
                <a:rPr kumimoji="1" lang="ko-KR" altLang="en-US" sz="1108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본론</a:t>
              </a:r>
              <a:endParaRPr kumimoji="1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4. </a:t>
              </a:r>
              <a:r>
                <a:rPr lang="ko-KR" altLang="en-US" sz="2000" dirty="0" smtClean="0">
                  <a:latin typeface="나눔스퀘어_ac Bold"/>
                </a:rPr>
                <a:t>웹 화면 설명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964" y="634192"/>
            <a:ext cx="9166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/>
                <a:ea typeface="나눔고딕" panose="020D0604000000000000" pitchFamily="50" charset="-127"/>
              </a:rPr>
              <a:t>▶ </a:t>
            </a:r>
            <a:r>
              <a:rPr lang="ko-KR" altLang="en-US" sz="1600" u="sng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즉</a:t>
            </a:r>
            <a:r>
              <a:rPr lang="en-US" altLang="ko-KR" sz="1600" u="sng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, </a:t>
            </a:r>
            <a:r>
              <a:rPr lang="ko-KR" altLang="en-US" sz="1600" u="sng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웹 인터페이스는</a:t>
            </a:r>
            <a:r>
              <a:rPr lang="ko-KR" altLang="en-US" sz="1600" dirty="0" smtClean="0"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로그인 페이지</a:t>
            </a:r>
            <a:r>
              <a:rPr lang="ko-KR" altLang="en-US" sz="1600" b="1" dirty="0">
                <a:solidFill>
                  <a:srgbClr val="0070C0"/>
                </a:solidFill>
                <a:latin typeface="나눔스퀘어_ac Bold"/>
              </a:rPr>
              <a:t>﻿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스퀘어_ac Bold"/>
              </a:rPr>
              <a:t> →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CCTV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페이지 </a:t>
            </a:r>
            <a:r>
              <a:rPr lang="ko-KR" altLang="en-US" sz="1600" b="1" dirty="0">
                <a:solidFill>
                  <a:srgbClr val="0070C0"/>
                </a:solidFill>
                <a:latin typeface="나눔스퀘어_ac Bold"/>
              </a:rPr>
              <a:t>﻿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스퀘어_ac Bold"/>
              </a:rPr>
              <a:t>→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스퀘어_ac Bold"/>
              </a:rPr>
              <a:t>LOGS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스퀘어_ac Bold"/>
              </a:rPr>
              <a:t>페이지 순서로 구성</a:t>
            </a:r>
            <a:r>
              <a:rPr lang="ko-KR" altLang="en-US" sz="1600" dirty="0" smtClean="0">
                <a:latin typeface="나눔스퀘어_ac Bold"/>
              </a:rPr>
              <a:t>됩니다</a:t>
            </a:r>
            <a:r>
              <a:rPr lang="en-US" altLang="ko-KR" sz="1600" dirty="0" smtClean="0">
                <a:latin typeface="나눔스퀘어_ac 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/>
                <a:ea typeface="나눔고딕" panose="020D0604000000000000" pitchFamily="50" charset="-127"/>
              </a:rPr>
              <a:t>▶ </a:t>
            </a:r>
            <a:r>
              <a:rPr lang="ko-KR" altLang="en-US" sz="1600" dirty="0" smtClean="0">
                <a:latin typeface="나눔스퀘어_ac Bold"/>
                <a:ea typeface="나눔고딕" panose="020D0604000000000000" pitchFamily="50" charset="-127"/>
              </a:rPr>
              <a:t>아래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_ac Bold"/>
                <a:ea typeface="나눔고딕" panose="020D0604000000000000" pitchFamily="50" charset="-127"/>
              </a:rPr>
              <a:t>기술 구현 영상 링크</a:t>
            </a:r>
            <a:r>
              <a:rPr lang="ko-KR" altLang="en-US" sz="1600" dirty="0" smtClean="0">
                <a:latin typeface="나눔스퀘어_ac Bold"/>
                <a:ea typeface="나눔고딕" panose="020D0604000000000000" pitchFamily="50" charset="-127"/>
              </a:rPr>
              <a:t>를 통해 제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_ac Bold"/>
                <a:ea typeface="나눔고딕" panose="020D0604000000000000" pitchFamily="50" charset="-127"/>
              </a:rPr>
              <a:t> 유튜브 채널</a:t>
            </a:r>
            <a:r>
              <a:rPr lang="ko-KR" altLang="en-US" sz="1600" dirty="0" smtClean="0">
                <a:latin typeface="나눔스퀘어_ac Bold"/>
                <a:ea typeface="나눔고딕" panose="020D0604000000000000" pitchFamily="50" charset="-127"/>
              </a:rPr>
              <a:t>에서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_ac Bold"/>
                <a:ea typeface="나눔고딕" panose="020D0604000000000000" pitchFamily="50" charset="-127"/>
              </a:rPr>
              <a:t>편집한 영상</a:t>
            </a:r>
            <a:r>
              <a:rPr lang="ko-KR" altLang="en-US" sz="1600" dirty="0" smtClean="0">
                <a:latin typeface="나눔스퀘어_ac Bold"/>
                <a:ea typeface="나눔고딕" panose="020D0604000000000000" pitchFamily="50" charset="-127"/>
              </a:rPr>
              <a:t>을 확인하시면 일련의 과정을 직관적으로 이해하실 수 있습니다</a:t>
            </a:r>
            <a:r>
              <a:rPr lang="en-US" altLang="ko-KR" sz="1600" dirty="0" smtClean="0">
                <a:latin typeface="나눔스퀘어_ac Bold"/>
                <a:ea typeface="나눔고딕" panose="020D0604000000000000" pitchFamily="50" charset="-127"/>
              </a:rPr>
              <a:t>.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_ac Bold"/>
                <a:ea typeface="나눔고딕" panose="020D0604000000000000" pitchFamily="50" charset="-127"/>
              </a:rPr>
              <a:t>일지 형식으로 기재한 제 블로그 링크</a:t>
            </a:r>
            <a:r>
              <a:rPr lang="ko-KR" altLang="en-US" sz="1600" dirty="0" smtClean="0">
                <a:latin typeface="나눔스퀘어_ac Bold"/>
                <a:ea typeface="나눔고딕" panose="020D0604000000000000" pitchFamily="50" charset="-127"/>
              </a:rPr>
              <a:t>도 달아두었습니다</a:t>
            </a:r>
            <a:r>
              <a:rPr lang="en-US" altLang="ko-KR" sz="1600" dirty="0" smtClean="0">
                <a:latin typeface="나눔스퀘어_ac Bold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스퀘어_ac Bold"/>
              <a:ea typeface="나눔고딕" panose="020D06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34353" y="1815619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63204" y="2608099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-7619"/>
            <a:ext cx="9906000" cy="68580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2314575"/>
          </a:xfrm>
          <a:prstGeom prst="rect">
            <a:avLst/>
          </a:prstGeom>
          <a:solidFill>
            <a:srgbClr val="F6F4F4"/>
          </a:solidFill>
        </p:spPr>
      </p:pic>
      <p:sp>
        <p:nvSpPr>
          <p:cNvPr id="5" name="Text 2"/>
          <p:cNvSpPr/>
          <p:nvPr/>
        </p:nvSpPr>
        <p:spPr>
          <a:xfrm>
            <a:off x="2851417" y="3156430"/>
            <a:ext cx="3761183" cy="578643"/>
          </a:xfrm>
          <a:prstGeom prst="rect">
            <a:avLst/>
          </a:prstGeom>
          <a:solidFill>
            <a:srgbClr val="F6F4F4"/>
          </a:solidFill>
          <a:ln/>
        </p:spPr>
        <p:txBody>
          <a:bodyPr wrap="none" rtlCol="0" anchor="t"/>
          <a:lstStyle/>
          <a:p>
            <a:pPr>
              <a:lnSpc>
                <a:spcPts val="4442"/>
              </a:lnSpc>
            </a:pPr>
            <a:r>
              <a:rPr lang="en-US" altLang="ko-KR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</a:t>
            </a:r>
            <a:r>
              <a:rPr lang="en-US" altLang="ko-KR" sz="36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6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36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sz="3555" dirty="0"/>
          </a:p>
        </p:txBody>
      </p:sp>
      <p:sp>
        <p:nvSpPr>
          <p:cNvPr id="8" name="_x562681616"/>
          <p:cNvSpPr>
            <a:spLocks noChangeArrowheads="1"/>
          </p:cNvSpPr>
          <p:nvPr/>
        </p:nvSpPr>
        <p:spPr bwMode="auto">
          <a:xfrm>
            <a:off x="3365740" y="3814788"/>
            <a:ext cx="5008033" cy="2039094"/>
          </a:xfrm>
          <a:prstGeom prst="rect">
            <a:avLst/>
          </a:prstGeom>
          <a:solidFill>
            <a:srgbClr val="F6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95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1. </a:t>
            </a:r>
            <a:r>
              <a:rPr lang="ko-KR" altLang="en-US" sz="195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시행 착오</a:t>
            </a:r>
            <a:endParaRPr lang="en-US" altLang="ko-KR" sz="1950" dirty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defTabSz="74295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950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2. </a:t>
            </a:r>
            <a:r>
              <a:rPr lang="ko-KR" altLang="en-US" sz="1950" dirty="0" smtClean="0">
                <a:solidFill>
                  <a:srgbClr val="000000"/>
                </a:solidFill>
                <a:latin typeface="나눔스퀘어_ac Bold"/>
                <a:ea typeface="나눔스퀘어_ac Bold"/>
              </a:rPr>
              <a:t>향후 계획</a:t>
            </a:r>
            <a:endParaRPr lang="ko-KR" altLang="en-US" sz="488" dirty="0"/>
          </a:p>
        </p:txBody>
      </p:sp>
    </p:spTree>
    <p:extLst>
      <p:ext uri="{BB962C8B-B14F-4D97-AF65-F5344CB8AC3E}">
        <p14:creationId xmlns:p14="http://schemas.microsoft.com/office/powerpoint/2010/main" val="27834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" y="965570"/>
            <a:ext cx="9235440" cy="646331"/>
          </a:xfrm>
          <a:prstGeom prst="rect">
            <a:avLst/>
          </a:prstGeom>
          <a:solidFill>
            <a:srgbClr val="F6F4F4"/>
          </a:solidFill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0070C0"/>
                </a:solidFill>
                <a:effectLst>
                  <a:outerShdw blurRad="50800" dist="38100" dir="1800000" algn="tl" rotWithShape="0">
                    <a:schemeClr val="accent2">
                      <a:lumMod val="75000"/>
                      <a:alpha val="55000"/>
                    </a:schemeClr>
                  </a:outerShdw>
                </a:effectLst>
              </a:rPr>
              <a:t>개발 과정 중 어떤 시행착오가 있었을까요</a:t>
            </a:r>
            <a:r>
              <a:rPr lang="en-US" altLang="ko-KR" sz="3600" dirty="0" smtClean="0">
                <a:solidFill>
                  <a:srgbClr val="0070C0"/>
                </a:solidFill>
                <a:effectLst>
                  <a:outerShdw blurRad="50800" dist="38100" dir="1800000" algn="tl" rotWithShape="0">
                    <a:schemeClr val="accent2">
                      <a:lumMod val="75000"/>
                      <a:alpha val="55000"/>
                    </a:schemeClr>
                  </a:outerShdw>
                </a:effectLst>
              </a:rPr>
              <a:t>?</a:t>
            </a:r>
            <a:endParaRPr lang="ko-KR" altLang="en-US" sz="3600" dirty="0">
              <a:solidFill>
                <a:srgbClr val="0070C0"/>
              </a:solidFill>
              <a:effectLst>
                <a:outerShdw blurRad="50800" dist="38100" dir="1800000" algn="tl" rotWithShape="0">
                  <a:schemeClr val="accent2">
                    <a:lumMod val="75000"/>
                    <a:alpha val="55000"/>
                  </a:scheme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4" name="직사각형 3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 latinLnBrk="1">
                <a:defRPr/>
              </a:pPr>
              <a:r>
                <a:rPr kumimoji="1" lang="en-US" altLang="ko-KR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Ⅳ. </a:t>
              </a:r>
              <a:r>
                <a:rPr kumimoji="1" lang="ko-KR" altLang="en-US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결론</a:t>
              </a:r>
              <a:endParaRPr kumimoji="1" lang="en-US" altLang="ko-KR" sz="1292" b="1" dirty="0">
                <a:solidFill>
                  <a:prstClr val="white">
                    <a:lumMod val="50000"/>
                  </a:prstClr>
                </a:solidFill>
                <a:latin typeface="맑은 고딕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_ac Bold"/>
                </a:rPr>
                <a:t>0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시행 착오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320040" y="1871352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54" y="2200753"/>
            <a:ext cx="6523011" cy="3605687"/>
          </a:xfrm>
          <a:prstGeom prst="rect">
            <a:avLst/>
          </a:prstGeom>
          <a:solidFill>
            <a:srgbClr val="F6F4F4"/>
          </a:solidFill>
          <a:ln>
            <a:noFill/>
          </a:ln>
          <a:effectLst>
            <a:glow rad="127000">
              <a:srgbClr val="F6F4F4"/>
            </a:glow>
            <a:softEdge rad="0"/>
          </a:effectLst>
          <a:scene3d>
            <a:camera prst="orthographicFront"/>
            <a:lightRig rig="threePt" dir="t"/>
          </a:scene3d>
          <a:sp3d prstMaterial="matte">
            <a:bevelT prst="convex"/>
          </a:sp3d>
        </p:spPr>
      </p:pic>
    </p:spTree>
    <p:extLst>
      <p:ext uri="{BB962C8B-B14F-4D97-AF65-F5344CB8AC3E}">
        <p14:creationId xmlns:p14="http://schemas.microsoft.com/office/powerpoint/2010/main" val="42329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320040" y="1871352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994" y="843649"/>
            <a:ext cx="919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 중 프로그램 멈춤 현상을 해결하기 위해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쓰레드를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도입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되는 작업을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별도로 관리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하는 방법으로 </a:t>
            </a:r>
            <a:r>
              <a:rPr lang="ko-KR" altLang="en-US" sz="1600" b="1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안정성을 </a:t>
            </a:r>
            <a:r>
              <a:rPr lang="ko-KR" altLang="en-US" sz="1600" b="1" u="sng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향샹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시켰습니다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24" name="직사각형 23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 latinLnBrk="1">
                <a:defRPr/>
              </a:pPr>
              <a:r>
                <a:rPr kumimoji="1" lang="en-US" altLang="ko-KR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Ⅳ. </a:t>
              </a:r>
              <a:r>
                <a:rPr kumimoji="1" lang="ko-KR" altLang="en-US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결론</a:t>
              </a:r>
              <a:endParaRPr kumimoji="1" lang="en-US" altLang="ko-KR" sz="1292" b="1" dirty="0">
                <a:solidFill>
                  <a:prstClr val="white">
                    <a:lumMod val="50000"/>
                  </a:prstClr>
                </a:solidFill>
                <a:latin typeface="맑은 고딕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1-</a:t>
              </a:r>
              <a:r>
                <a:rPr lang="en-US" altLang="ko-KR" sz="1600" dirty="0" smtClean="0">
                  <a:latin typeface="나눔스퀘어_ac Bold"/>
                </a:rPr>
                <a:t>1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시행 착오 </a:t>
              </a:r>
              <a:r>
                <a:rPr lang="en-US" altLang="ko-KR" sz="2000" dirty="0" smtClean="0">
                  <a:latin typeface="나눔스퀘어_ac Bold"/>
                </a:rPr>
                <a:t>– YOLO </a:t>
              </a:r>
              <a:r>
                <a:rPr lang="ko-KR" altLang="en-US" sz="2000" dirty="0" smtClean="0">
                  <a:latin typeface="나눔스퀘어_ac Bold"/>
                </a:rPr>
                <a:t>학습 </a:t>
              </a:r>
              <a:r>
                <a:rPr lang="ko-KR" altLang="en-US" sz="2000" dirty="0" err="1" smtClean="0">
                  <a:latin typeface="나눔스퀘어_ac Bold"/>
                </a:rPr>
                <a:t>쓰레드</a:t>
              </a:r>
              <a:r>
                <a:rPr lang="ko-KR" altLang="en-US" sz="2000" dirty="0" smtClean="0">
                  <a:latin typeface="나눔스퀘어_ac Bold"/>
                </a:rPr>
                <a:t> 생성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76" y="1956734"/>
            <a:ext cx="6204306" cy="4320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062037" y="1206987"/>
            <a:ext cx="2821405" cy="880492"/>
            <a:chOff x="3512053" y="1171843"/>
            <a:chExt cx="2821405" cy="880492"/>
          </a:xfrm>
        </p:grpSpPr>
        <p:cxnSp>
          <p:nvCxnSpPr>
            <p:cNvPr id="8" name="꺾인 연결선 7"/>
            <p:cNvCxnSpPr/>
            <p:nvPr/>
          </p:nvCxnSpPr>
          <p:spPr>
            <a:xfrm rot="10800000" flipV="1">
              <a:off x="3512053" y="1171843"/>
              <a:ext cx="2311706" cy="880492"/>
            </a:xfrm>
            <a:prstGeom prst="bentConnector3">
              <a:avLst>
                <a:gd name="adj1" fmla="val 17471"/>
              </a:avLst>
            </a:prstGeom>
            <a:ln w="15875">
              <a:solidFill>
                <a:srgbClr val="FFCC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5095489" y="1171847"/>
              <a:ext cx="1237969" cy="0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4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320040" y="1871352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1940" y="872177"/>
            <a:ext cx="919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고딕"/>
              </a:rPr>
              <a:t>프로젝트 화 중 프로그램 내의 탭 별로 상태가 연동되지 않아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/>
              </a:rPr>
              <a:t>상태 관리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/>
              </a:rPr>
              <a:t>객체</a:t>
            </a:r>
            <a:r>
              <a:rPr lang="ko-KR" altLang="en-US" sz="1600" dirty="0" smtClean="0">
                <a:latin typeface="나눔고딕"/>
              </a:rPr>
              <a:t>를 </a:t>
            </a:r>
            <a:r>
              <a:rPr lang="ko-KR" altLang="en-US" sz="1600" dirty="0" smtClean="0">
                <a:latin typeface="나눔고딕"/>
              </a:rPr>
              <a:t>추가하여 문제를 해결하였습니다</a:t>
            </a:r>
            <a:r>
              <a:rPr lang="en-US" altLang="ko-KR" sz="1600" dirty="0" smtClean="0">
                <a:latin typeface="나눔고딕"/>
              </a:rPr>
              <a:t>.</a:t>
            </a:r>
            <a:endParaRPr lang="ko-KR" altLang="en-US" sz="1600" dirty="0">
              <a:latin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755" y="2507017"/>
            <a:ext cx="4422725" cy="30785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4" y="3023820"/>
            <a:ext cx="2619375" cy="7236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5" y="3867371"/>
            <a:ext cx="2614817" cy="9508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4" y="4938094"/>
            <a:ext cx="2619375" cy="102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5" y="2054631"/>
            <a:ext cx="3462569" cy="849309"/>
          </a:xfrm>
          <a:prstGeom prst="rect">
            <a:avLst/>
          </a:prstGeom>
        </p:spPr>
      </p:pic>
      <p:sp>
        <p:nvSpPr>
          <p:cNvPr id="19" name="왼쪽/오른쪽 화살표 18"/>
          <p:cNvSpPr/>
          <p:nvPr/>
        </p:nvSpPr>
        <p:spPr>
          <a:xfrm>
            <a:off x="3829102" y="3694853"/>
            <a:ext cx="1071537" cy="548504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21" name="직사각형 20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 latinLnBrk="1">
                <a:defRPr/>
              </a:pPr>
              <a:r>
                <a:rPr kumimoji="1" lang="en-US" altLang="ko-KR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Ⅳ. </a:t>
              </a:r>
              <a:r>
                <a:rPr kumimoji="1" lang="ko-KR" altLang="en-US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결론</a:t>
              </a:r>
              <a:endParaRPr kumimoji="1" lang="en-US" altLang="ko-KR" sz="1292" b="1" dirty="0">
                <a:solidFill>
                  <a:prstClr val="white">
                    <a:lumMod val="50000"/>
                  </a:prstClr>
                </a:solidFill>
                <a:latin typeface="맑은 고딕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1-</a:t>
              </a:r>
              <a:r>
                <a:rPr lang="en-US" altLang="ko-KR" sz="1600" dirty="0" smtClean="0">
                  <a:latin typeface="나눔스퀘어_ac Bold"/>
                </a:rPr>
                <a:t>2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시행 착오 </a:t>
              </a:r>
              <a:r>
                <a:rPr lang="en-US" altLang="ko-KR" sz="2000" dirty="0" smtClean="0">
                  <a:latin typeface="나눔스퀘어_ac Bold"/>
                </a:rPr>
                <a:t>– </a:t>
              </a:r>
              <a:r>
                <a:rPr lang="ko-KR" altLang="en-US" sz="2000" dirty="0" smtClean="0">
                  <a:latin typeface="나눔스퀘어_ac Bold"/>
                </a:rPr>
                <a:t>프로그램 내 탭 간 상태 연동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68355" y="2054631"/>
            <a:ext cx="1095853" cy="29842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endCxn id="2" idx="3"/>
          </p:cNvCxnSpPr>
          <p:nvPr/>
        </p:nvCxnSpPr>
        <p:spPr>
          <a:xfrm rot="10800000" flipV="1">
            <a:off x="1664208" y="1229172"/>
            <a:ext cx="5136088" cy="974672"/>
          </a:xfrm>
          <a:prstGeom prst="bentConnector3">
            <a:avLst>
              <a:gd name="adj1" fmla="val 4105"/>
            </a:avLst>
          </a:prstGeom>
          <a:ln w="15875">
            <a:solidFill>
              <a:srgbClr val="FFCC6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5964486" y="1229172"/>
            <a:ext cx="1287262" cy="0"/>
          </a:xfrm>
          <a:prstGeom prst="line">
            <a:avLst/>
          </a:prstGeom>
          <a:ln w="19050">
            <a:solidFill>
              <a:srgbClr val="FFCC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5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0404" y="6226481"/>
            <a:ext cx="4213142" cy="276999"/>
          </a:xfrm>
          <a:prstGeom prst="rect">
            <a:avLst/>
          </a:prstGeom>
          <a:noFill/>
          <a:ln>
            <a:solidFill>
              <a:srgbClr val="8D99A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◈ 출처 </a:t>
            </a:r>
            <a:r>
              <a:rPr lang="en-US" altLang="ko-KR" sz="1200" dirty="0" smtClean="0"/>
              <a:t>: </a:t>
            </a:r>
            <a:r>
              <a:rPr lang="en-US" altLang="ko-KR" sz="1000" dirty="0" smtClean="0">
                <a:hlinkClick r:id="rId2"/>
              </a:rPr>
              <a:t>https</a:t>
            </a:r>
            <a:r>
              <a:rPr lang="en-US" altLang="ko-KR" sz="1000" dirty="0">
                <a:hlinkClick r:id="rId2"/>
              </a:rPr>
              <a:t>://</a:t>
            </a:r>
            <a:r>
              <a:rPr lang="en-US" altLang="ko-KR" sz="1000" dirty="0" smtClean="0">
                <a:hlinkClick r:id="rId2"/>
              </a:rPr>
              <a:t>blog.naver.com/sego4/223445561405</a:t>
            </a:r>
            <a:r>
              <a:rPr lang="en-US" altLang="ko-KR" sz="1200" dirty="0" smtClean="0"/>
              <a:t>  </a:t>
            </a:r>
            <a:r>
              <a:rPr lang="en-US" altLang="ko-KR" sz="1100" dirty="0" smtClean="0">
                <a:solidFill>
                  <a:srgbClr val="5B9BD5"/>
                </a:solidFill>
              </a:rPr>
              <a:t>5</a:t>
            </a:r>
            <a:r>
              <a:rPr lang="ko-KR" altLang="en-US" sz="1100" dirty="0" smtClean="0">
                <a:solidFill>
                  <a:srgbClr val="5B9BD5"/>
                </a:solidFill>
              </a:rPr>
              <a:t>교시부터</a:t>
            </a:r>
            <a:endParaRPr lang="ko-KR" altLang="en-US" sz="1200" dirty="0">
              <a:solidFill>
                <a:srgbClr val="5B9BD5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0040" y="1871352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0040" y="801374"/>
            <a:ext cx="96370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dirty="0" smtClean="0"/>
              <a:t>Logs </a:t>
            </a:r>
            <a:r>
              <a:rPr lang="ko-KR" altLang="en-US" sz="1300" dirty="0" smtClean="0"/>
              <a:t>페이지에서 </a:t>
            </a:r>
            <a:r>
              <a:rPr lang="en-US" altLang="ko-KR" sz="1300" dirty="0" err="1" smtClean="0"/>
              <a:t>cctvlog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데이터 업로드에 </a:t>
            </a:r>
            <a:r>
              <a:rPr lang="en-US" altLang="ko-KR" sz="1300" dirty="0" smtClean="0"/>
              <a:t>“</a:t>
            </a:r>
            <a:r>
              <a:rPr lang="ko-KR" altLang="en-US" sz="1300" b="1" dirty="0" smtClean="0">
                <a:solidFill>
                  <a:srgbClr val="0070C0"/>
                </a:solidFill>
              </a:rPr>
              <a:t>새로 고침</a:t>
            </a:r>
            <a:r>
              <a:rPr lang="en-US" altLang="ko-KR" sz="1300" dirty="0" smtClean="0"/>
              <a:t>”</a:t>
            </a:r>
            <a:r>
              <a:rPr lang="ko-KR" altLang="en-US" sz="1300" dirty="0" smtClean="0"/>
              <a:t> 기능을 </a:t>
            </a:r>
            <a:r>
              <a:rPr lang="en-US" altLang="ko-KR" sz="1300" b="1" dirty="0" smtClean="0">
                <a:solidFill>
                  <a:srgbClr val="0070C0"/>
                </a:solidFill>
              </a:rPr>
              <a:t>JavaScript </a:t>
            </a:r>
            <a:r>
              <a:rPr lang="ko-KR" altLang="en-US" sz="1300" b="1" dirty="0" smtClean="0">
                <a:solidFill>
                  <a:srgbClr val="0070C0"/>
                </a:solidFill>
              </a:rPr>
              <a:t>모듈로 구현하는 구간</a:t>
            </a:r>
            <a:r>
              <a:rPr lang="ko-KR" altLang="en-US" sz="1300" dirty="0" smtClean="0"/>
              <a:t>에서 </a:t>
            </a:r>
            <a:r>
              <a:rPr lang="ko-KR" altLang="en-US" sz="1300" b="1" u="sng" dirty="0" smtClean="0">
                <a:solidFill>
                  <a:srgbClr val="CC9900"/>
                </a:solidFill>
              </a:rPr>
              <a:t>한 주간 머리를 싸매</a:t>
            </a:r>
            <a:r>
              <a:rPr lang="ko-KR" altLang="en-US" sz="1300" dirty="0" smtClean="0"/>
              <a:t>며 </a:t>
            </a:r>
            <a:r>
              <a:rPr lang="ko-KR" altLang="en-US" sz="1300" dirty="0" err="1" smtClean="0"/>
              <a:t>고민했었습니다</a:t>
            </a:r>
            <a:r>
              <a:rPr lang="en-US" altLang="ko-KR" sz="1300" dirty="0" smtClean="0"/>
              <a:t>.</a:t>
            </a:r>
            <a:r>
              <a:rPr lang="en-US" altLang="ko-KR" sz="1300" b="1" dirty="0" smtClean="0">
                <a:solidFill>
                  <a:srgbClr val="5B9BD5"/>
                </a:solidFill>
              </a:rPr>
              <a:t> </a:t>
            </a:r>
            <a:r>
              <a:rPr lang="ko-KR" altLang="en-US" sz="1300" dirty="0" smtClean="0"/>
              <a:t>지금 돌아보면 별것 아닌 문제였지만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당시 밤낮으로 고민했던 </a:t>
            </a:r>
            <a:r>
              <a:rPr lang="ko-KR" altLang="en-US" sz="1300" b="1" u="sng" dirty="0" smtClean="0">
                <a:solidFill>
                  <a:srgbClr val="CC9900"/>
                </a:solidFill>
              </a:rPr>
              <a:t>그 주</a:t>
            </a:r>
            <a:r>
              <a:rPr lang="ko-KR" altLang="en-US" sz="1300" dirty="0" smtClean="0"/>
              <a:t>가 정말 인상 깊게 남아 있습니다</a:t>
            </a:r>
            <a:r>
              <a:rPr lang="en-US" altLang="ko-KR" sz="1300" dirty="0" smtClean="0"/>
              <a:t>.</a:t>
            </a:r>
            <a:endParaRPr lang="en-US" altLang="ko-KR" sz="13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9" y="1964985"/>
            <a:ext cx="2416213" cy="816195"/>
          </a:xfrm>
          <a:prstGeom prst="rect">
            <a:avLst/>
          </a:prstGeom>
          <a:ln>
            <a:solidFill>
              <a:srgbClr val="8D99A4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30" y="2990584"/>
            <a:ext cx="2416213" cy="2947363"/>
          </a:xfrm>
          <a:prstGeom prst="rect">
            <a:avLst/>
          </a:prstGeom>
          <a:ln>
            <a:solidFill>
              <a:srgbClr val="8D99A4"/>
            </a:solidFill>
          </a:ln>
        </p:spPr>
      </p:pic>
      <p:sp>
        <p:nvSpPr>
          <p:cNvPr id="14" name="아래쪽 화살표 13"/>
          <p:cNvSpPr/>
          <p:nvPr/>
        </p:nvSpPr>
        <p:spPr>
          <a:xfrm>
            <a:off x="1598940" y="2824804"/>
            <a:ext cx="107950" cy="100015"/>
          </a:xfrm>
          <a:prstGeom prst="downArrow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106025" y="1871352"/>
            <a:ext cx="0" cy="4297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209" y="1964984"/>
            <a:ext cx="3191628" cy="3972963"/>
          </a:xfrm>
          <a:prstGeom prst="rect">
            <a:avLst/>
          </a:prstGeom>
          <a:ln>
            <a:solidFill>
              <a:srgbClr val="8D99A4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023" y="1964985"/>
            <a:ext cx="2736780" cy="3972963"/>
          </a:xfrm>
          <a:prstGeom prst="rect">
            <a:avLst/>
          </a:prstGeom>
          <a:ln>
            <a:solidFill>
              <a:srgbClr val="8D99A4"/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21" name="직사각형 20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 latinLnBrk="1">
                <a:defRPr/>
              </a:pPr>
              <a:r>
                <a:rPr kumimoji="1" lang="en-US" altLang="ko-KR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Ⅳ. </a:t>
              </a:r>
              <a:r>
                <a:rPr kumimoji="1" lang="ko-KR" altLang="en-US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결론</a:t>
              </a:r>
              <a:endParaRPr kumimoji="1" lang="en-US" altLang="ko-KR" sz="1292" b="1" dirty="0">
                <a:solidFill>
                  <a:prstClr val="white">
                    <a:lumMod val="50000"/>
                  </a:prstClr>
                </a:solidFill>
                <a:latin typeface="맑은 고딕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1-</a:t>
              </a:r>
              <a:r>
                <a:rPr lang="en-US" altLang="ko-KR" sz="1600" dirty="0">
                  <a:latin typeface="나눔스퀘어_ac Bold"/>
                </a:rPr>
                <a:t>3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시행 착오 </a:t>
              </a:r>
              <a:r>
                <a:rPr lang="en-US" altLang="ko-KR" sz="2000" dirty="0" smtClean="0">
                  <a:latin typeface="나눔스퀘어_ac Bold"/>
                </a:rPr>
                <a:t>– </a:t>
              </a:r>
              <a:r>
                <a:rPr lang="ko-KR" altLang="en-US" sz="1600" b="1" dirty="0" smtClean="0">
                  <a:solidFill>
                    <a:srgbClr val="0070C0"/>
                  </a:solidFill>
                  <a:latin typeface="나눔스퀘어_ac Bold"/>
                </a:rPr>
                <a:t>개발 중 일주일을 몰입한 끝에 마침내 이뤄낸 잊지 못할 경험</a:t>
              </a:r>
              <a:endParaRPr lang="ko-KR" altLang="en-US" sz="900" b="1" dirty="0">
                <a:solidFill>
                  <a:srgbClr val="0070C0"/>
                </a:solidFill>
                <a:latin typeface="나눔스퀘어_ac Bold"/>
              </a:endParaRPr>
            </a:p>
          </p:txBody>
        </p:sp>
      </p:grpSp>
      <p:cxnSp>
        <p:nvCxnSpPr>
          <p:cNvPr id="26" name="꺾인 연결선 25"/>
          <p:cNvCxnSpPr>
            <a:stCxn id="18" idx="2"/>
            <a:endCxn id="19" idx="1"/>
          </p:cNvCxnSpPr>
          <p:nvPr/>
        </p:nvCxnSpPr>
        <p:spPr>
          <a:xfrm rot="5400000" flipH="1" flipV="1">
            <a:off x="4846783" y="4013707"/>
            <a:ext cx="1986480" cy="1862000"/>
          </a:xfrm>
          <a:prstGeom prst="bentConnector4">
            <a:avLst>
              <a:gd name="adj1" fmla="val -11508"/>
              <a:gd name="adj2" fmla="val 92852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9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66953" y="4501417"/>
            <a:ext cx="4660845" cy="1800493"/>
          </a:xfrm>
          <a:prstGeom prst="rect">
            <a:avLst/>
          </a:prstGeom>
          <a:noFill/>
          <a:ln>
            <a:solidFill>
              <a:srgbClr val="8D99A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스퀘어_ac Bold"/>
              </a:rPr>
              <a:t>◈ labels : </a:t>
            </a:r>
            <a:r>
              <a:rPr lang="en-US" altLang="ko-KR" sz="1000" dirty="0">
                <a:latin typeface="나눔스퀘어_ac Bold"/>
              </a:rPr>
              <a:t>label.txt </a:t>
            </a:r>
            <a:r>
              <a:rPr lang="ko-KR" altLang="en-US" sz="1000" dirty="0">
                <a:latin typeface="나눔스퀘어_ac Bold"/>
              </a:rPr>
              <a:t>파일에서 객체 검출 라벨을 </a:t>
            </a:r>
            <a:r>
              <a:rPr lang="ko-KR" altLang="en-US" sz="1000" dirty="0" err="1" smtClean="0">
                <a:latin typeface="나눔스퀘어_ac Bold"/>
              </a:rPr>
              <a:t>읽어옴</a:t>
            </a:r>
            <a:r>
              <a:rPr lang="en-US" altLang="ko-KR" sz="1000" dirty="0">
                <a:latin typeface="나눔스퀘어_ac Bold"/>
              </a:rPr>
              <a:t>.</a:t>
            </a:r>
            <a:endParaRPr lang="en-US" altLang="ko-KR" sz="1000" dirty="0" smtClean="0">
              <a:latin typeface="나눔스퀘어_ac Bold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스퀘어_ac Bold"/>
              </a:rPr>
              <a:t>◈ </a:t>
            </a:r>
            <a:r>
              <a:rPr lang="en-US" altLang="ko-KR" sz="1000" b="1" dirty="0" err="1" smtClean="0">
                <a:solidFill>
                  <a:srgbClr val="33CCCC"/>
                </a:solidFill>
                <a:latin typeface="나눔스퀘어_ac Bold"/>
              </a:rPr>
              <a:t>continuous_detection_count</a:t>
            </a:r>
            <a:r>
              <a:rPr lang="ko-KR" altLang="en-US" sz="1000" dirty="0">
                <a:latin typeface="나눔스퀘어_ac Bold"/>
              </a:rPr>
              <a:t>와</a:t>
            </a:r>
            <a:r>
              <a:rPr lang="ko-KR" altLang="en-US" sz="1000" b="1" dirty="0">
                <a:solidFill>
                  <a:srgbClr val="33CCCC"/>
                </a:solidFill>
                <a:latin typeface="나눔스퀘어_ac Bold"/>
              </a:rPr>
              <a:t> </a:t>
            </a:r>
            <a:r>
              <a:rPr lang="en-US" altLang="ko-KR" sz="1000" b="1" dirty="0" err="1" smtClean="0">
                <a:solidFill>
                  <a:srgbClr val="33CCCC"/>
                </a:solidFill>
                <a:latin typeface="나눔스퀘어_ac Bold"/>
              </a:rPr>
              <a:t>printed_detection</a:t>
            </a:r>
            <a:r>
              <a:rPr lang="en-US" altLang="ko-KR" sz="1000" b="1" dirty="0" smtClean="0">
                <a:solidFill>
                  <a:srgbClr val="33CCCC"/>
                </a:solidFill>
                <a:latin typeface="나눔스퀘어_ac Bold"/>
              </a:rPr>
              <a:t> </a:t>
            </a:r>
            <a:r>
              <a:rPr lang="en-US" altLang="ko-KR" sz="1000" dirty="0" smtClean="0">
                <a:latin typeface="나눔스퀘어_ac Bold"/>
              </a:rPr>
              <a:t>: </a:t>
            </a:r>
            <a:r>
              <a:rPr lang="ko-KR" altLang="en-US" sz="1000" dirty="0" smtClean="0">
                <a:latin typeface="나눔스퀘어_ac Bold"/>
              </a:rPr>
              <a:t>객체 </a:t>
            </a:r>
            <a:r>
              <a:rPr lang="ko-KR" altLang="en-US" sz="1000" dirty="0">
                <a:latin typeface="나눔스퀘어_ac Bold"/>
              </a:rPr>
              <a:t>검출 상태를 추적하는 </a:t>
            </a:r>
            <a:r>
              <a:rPr lang="ko-KR" altLang="en-US" sz="1000" dirty="0" smtClean="0">
                <a:latin typeface="나눔스퀘어_ac Bold"/>
              </a:rPr>
              <a:t>변수</a:t>
            </a:r>
            <a:r>
              <a:rPr lang="en-US" altLang="ko-KR" sz="1000" dirty="0" smtClean="0">
                <a:latin typeface="나눔스퀘어_ac Bold"/>
              </a:rPr>
              <a:t>.</a:t>
            </a:r>
            <a:endParaRPr lang="en-US" altLang="ko-KR" sz="1000" dirty="0">
              <a:latin typeface="나눔스퀘어_ac Bold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latin typeface="나눔스퀘어_ac Bold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스퀘어_ac Bold"/>
              </a:rPr>
              <a:t>→ “</a:t>
            </a:r>
            <a:r>
              <a:rPr lang="en-US" altLang="ko-KR" sz="1000" dirty="0" err="1" smtClean="0">
                <a:latin typeface="나눔스퀘어_ac Bold"/>
              </a:rPr>
              <a:t>self.continuous_detection_count</a:t>
            </a:r>
            <a:r>
              <a:rPr lang="en-US" altLang="ko-KR" sz="1000" dirty="0" smtClean="0">
                <a:latin typeface="나눔스퀘어_ac Bold"/>
              </a:rPr>
              <a:t> </a:t>
            </a:r>
            <a:r>
              <a:rPr lang="en-US" altLang="ko-KR" sz="1000" dirty="0">
                <a:latin typeface="나눔스퀘어_ac Bold"/>
              </a:rPr>
              <a:t>= </a:t>
            </a:r>
            <a:r>
              <a:rPr lang="en-US" altLang="ko-KR" sz="1000" dirty="0" smtClean="0">
                <a:latin typeface="나눔스퀘어_ac Bold"/>
              </a:rPr>
              <a:t>0”</a:t>
            </a:r>
            <a:r>
              <a:rPr lang="ko-KR" altLang="en-US" sz="1000" dirty="0" smtClean="0">
                <a:latin typeface="나눔스퀘어_ac Bold"/>
              </a:rPr>
              <a:t>는 </a:t>
            </a:r>
            <a:endParaRPr lang="en-US" altLang="ko-KR" sz="1000" dirty="0" smtClean="0">
              <a:latin typeface="나눔스퀘어_ac Bold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rgbClr val="0070C0"/>
                </a:solidFill>
                <a:latin typeface="나눔스퀘어_ac Bold"/>
              </a:rPr>
              <a:t>CCTVStream</a:t>
            </a:r>
            <a:r>
              <a:rPr lang="en-US" altLang="ko-KR" sz="1000" b="1" dirty="0" smtClean="0">
                <a:solidFill>
                  <a:srgbClr val="0070C0"/>
                </a:solidFill>
                <a:latin typeface="나눔스퀘어_ac Bold"/>
              </a:rPr>
              <a:t> </a:t>
            </a:r>
            <a:r>
              <a:rPr lang="ko-KR" altLang="en-US" sz="1000" b="1" dirty="0">
                <a:solidFill>
                  <a:srgbClr val="0070C0"/>
                </a:solidFill>
                <a:latin typeface="나눔스퀘어_ac Bold"/>
              </a:rPr>
              <a:t>클래스의 인스턴스 변수</a:t>
            </a:r>
            <a:r>
              <a:rPr lang="ko-KR" altLang="en-US" sz="1000" dirty="0">
                <a:latin typeface="나눔스퀘어_ac Bold"/>
              </a:rPr>
              <a:t>로</a:t>
            </a:r>
            <a:r>
              <a:rPr lang="en-US" altLang="ko-KR" sz="1000" dirty="0">
                <a:latin typeface="나눔스퀘어_ac Bold"/>
              </a:rPr>
              <a:t>, </a:t>
            </a:r>
            <a:r>
              <a:rPr lang="ko-KR" altLang="en-US" sz="1000" dirty="0">
                <a:latin typeface="나눔스퀘어_ac Bold"/>
              </a:rPr>
              <a:t>특정 객체가 지속적으로 검출된 횟수를 추적하는 데 </a:t>
            </a:r>
            <a:r>
              <a:rPr lang="ko-KR" altLang="en-US" sz="1000" dirty="0" smtClean="0">
                <a:latin typeface="나눔스퀘어_ac Bold"/>
              </a:rPr>
              <a:t>사용</a:t>
            </a:r>
            <a:r>
              <a:rPr lang="en-US" altLang="ko-KR" sz="1000" dirty="0" smtClean="0">
                <a:latin typeface="나눔스퀘어_ac Bold"/>
              </a:rPr>
              <a:t>. </a:t>
            </a:r>
            <a:r>
              <a:rPr lang="ko-KR" altLang="en-US" sz="1000" dirty="0">
                <a:latin typeface="나눔스퀘어_ac Bold"/>
              </a:rPr>
              <a:t>이 변수는 객체 검출 상태를 </a:t>
            </a:r>
            <a:r>
              <a:rPr lang="ko-KR" altLang="en-US" sz="1000" dirty="0" smtClean="0">
                <a:latin typeface="나눔스퀘어_ac Bold"/>
              </a:rPr>
              <a:t>모니터링</a:t>
            </a:r>
            <a:r>
              <a:rPr lang="en-US" altLang="ko-KR" sz="1000" dirty="0" smtClean="0">
                <a:latin typeface="나눔스퀘어_ac Bold"/>
              </a:rPr>
              <a:t>, </a:t>
            </a:r>
            <a:r>
              <a:rPr lang="ko-KR" altLang="en-US" sz="1000" dirty="0">
                <a:latin typeface="나눔스퀘어_ac Bold"/>
              </a:rPr>
              <a:t>연속된 프레임에서 검출된 객체의 수를 세는 데 </a:t>
            </a:r>
            <a:r>
              <a:rPr lang="ko-KR" altLang="en-US" sz="1000" dirty="0" smtClean="0">
                <a:latin typeface="나눔스퀘어_ac Bold"/>
              </a:rPr>
              <a:t>도움</a:t>
            </a:r>
            <a:r>
              <a:rPr lang="en-US" altLang="ko-KR" sz="1000" dirty="0" smtClean="0">
                <a:latin typeface="나눔스퀘어_ac Bold"/>
              </a:rPr>
              <a:t>.</a:t>
            </a:r>
            <a:endParaRPr lang="en-US" altLang="ko-KR" sz="100" dirty="0">
              <a:latin typeface="나눔스퀘어_ac Bold"/>
            </a:endParaRPr>
          </a:p>
          <a:p>
            <a:pPr>
              <a:lnSpc>
                <a:spcPct val="150000"/>
              </a:lnSpc>
            </a:pPr>
            <a:endParaRPr lang="en-US" altLang="ko-KR" sz="100" dirty="0">
              <a:latin typeface="나눔스퀘어_ac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056" y="5993127"/>
            <a:ext cx="421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◈ 출처 </a:t>
            </a:r>
            <a:r>
              <a:rPr lang="en-US" altLang="ko-KR" sz="1200" dirty="0" smtClean="0"/>
              <a:t>: </a:t>
            </a:r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blog.naver.com/sego4/223485837518</a:t>
            </a:r>
            <a:r>
              <a:rPr lang="en-US" altLang="ko-KR" sz="1000" dirty="0" smtClean="0"/>
              <a:t> </a:t>
            </a:r>
            <a:r>
              <a:rPr lang="en-US" altLang="ko-KR" sz="1100" dirty="0" smtClean="0">
                <a:solidFill>
                  <a:srgbClr val="5B9BD5"/>
                </a:solidFill>
              </a:rPr>
              <a:t>8</a:t>
            </a:r>
            <a:r>
              <a:rPr lang="ko-KR" altLang="en-US" sz="1100" dirty="0" smtClean="0">
                <a:solidFill>
                  <a:srgbClr val="5B9BD5"/>
                </a:solidFill>
              </a:rPr>
              <a:t>교시부터</a:t>
            </a:r>
            <a:endParaRPr lang="ko-KR" altLang="en-US" sz="1200" dirty="0">
              <a:solidFill>
                <a:srgbClr val="5B9BD5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89" y="2000855"/>
            <a:ext cx="3256628" cy="3124141"/>
          </a:xfrm>
          <a:prstGeom prst="rect">
            <a:avLst/>
          </a:prstGeom>
          <a:ln>
            <a:solidFill>
              <a:srgbClr val="8D99A4"/>
            </a:solidFill>
          </a:ln>
        </p:spPr>
      </p:pic>
      <p:sp>
        <p:nvSpPr>
          <p:cNvPr id="32" name="등호 31"/>
          <p:cNvSpPr/>
          <p:nvPr/>
        </p:nvSpPr>
        <p:spPr>
          <a:xfrm rot="5400000">
            <a:off x="6992194" y="3979935"/>
            <a:ext cx="409207" cy="361951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798" y="2000855"/>
            <a:ext cx="4662000" cy="1825950"/>
          </a:xfrm>
          <a:prstGeom prst="rect">
            <a:avLst/>
          </a:prstGeom>
          <a:ln>
            <a:solidFill>
              <a:srgbClr val="8D99A4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5381625" y="2262188"/>
            <a:ext cx="928688" cy="1095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320040" y="1871352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76814" y="1539839"/>
            <a:ext cx="4669054" cy="0"/>
          </a:xfrm>
          <a:prstGeom prst="line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0895" y="809075"/>
            <a:ext cx="938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나눔스퀘어_ac Bold"/>
                <a:ea typeface="나눔고딕" panose="020D0604000000000000" pitchFamily="50" charset="-127"/>
              </a:rPr>
              <a:t>Flask </a:t>
            </a:r>
            <a:r>
              <a:rPr lang="ko-KR" altLang="en-US" sz="1200" dirty="0">
                <a:latin typeface="나눔스퀘어_ac Bold"/>
                <a:ea typeface="나눔고딕" panose="020D0604000000000000" pitchFamily="50" charset="-127"/>
              </a:rPr>
              <a:t>앱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에서 </a:t>
            </a:r>
            <a:r>
              <a:rPr lang="en-US" altLang="ko-KR" sz="1200" dirty="0" smtClean="0">
                <a:latin typeface="나눔스퀘어_ac Bold"/>
                <a:ea typeface="나눔고딕" panose="020D0604000000000000" pitchFamily="50" charset="-127"/>
              </a:rPr>
              <a:t>YOLOv8 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모델을 사용한 객체 검출을 구현하려 했으나 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“predict.py”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를 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import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하는 과정에서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충돌 문제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가 발생했습니다</a:t>
            </a:r>
            <a:r>
              <a:rPr lang="en-US" altLang="ko-KR" sz="1200" dirty="0" smtClean="0">
                <a:latin typeface="나눔스퀘어_ac Bold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이를 해결하기 위해 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“app.py”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에</a:t>
            </a:r>
            <a:r>
              <a:rPr lang="ko-KR" altLang="en-US" sz="1200" b="1" dirty="0" smtClean="0">
                <a:solidFill>
                  <a:srgbClr val="5B9BD5"/>
                </a:solidFill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“</a:t>
            </a:r>
            <a:r>
              <a:rPr lang="en-US" altLang="ko-KR" sz="1200" b="1" dirty="0" err="1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CCTVStream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클래스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”</a:t>
            </a:r>
            <a:r>
              <a:rPr lang="ko-KR" altLang="en-US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를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  <a:latin typeface="나눔스퀘어_ac Bold"/>
                <a:ea typeface="나눔고딕" panose="020D0604000000000000" pitchFamily="50" charset="-127"/>
              </a:rPr>
              <a:t>정의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하고</a:t>
            </a:r>
            <a:r>
              <a:rPr lang="en-US" altLang="ko-KR" sz="1200" dirty="0" smtClean="0">
                <a:latin typeface="나눔스퀘어_ac Bold"/>
                <a:ea typeface="나눔고딕" panose="020D0604000000000000" pitchFamily="50" charset="-127"/>
              </a:rPr>
              <a:t>, “</a:t>
            </a:r>
            <a:r>
              <a:rPr lang="en-US" altLang="ko-KR" sz="1200" dirty="0" err="1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ultralytics</a:t>
            </a:r>
            <a:r>
              <a:rPr lang="ko-KR" altLang="en-US" sz="1200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라이브러리</a:t>
            </a:r>
            <a:r>
              <a:rPr lang="en-US" altLang="ko-KR" sz="1200" dirty="0" smtClean="0">
                <a:latin typeface="나눔스퀘어_ac Bold"/>
                <a:ea typeface="나눔고딕" panose="020D0604000000000000" pitchFamily="50" charset="-127"/>
              </a:rPr>
              <a:t>”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에서 </a:t>
            </a:r>
            <a:r>
              <a:rPr lang="en-US" altLang="ko-KR" sz="1200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YOLO </a:t>
            </a:r>
            <a:r>
              <a:rPr lang="ko-KR" altLang="en-US" sz="1200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모델을 </a:t>
            </a:r>
            <a:r>
              <a:rPr lang="en-US" altLang="ko-KR" sz="1200" dirty="0" smtClean="0">
                <a:solidFill>
                  <a:srgbClr val="CC9900"/>
                </a:solidFill>
                <a:latin typeface="나눔스퀘어_ac Bold"/>
                <a:ea typeface="나눔고딕" panose="020D0604000000000000" pitchFamily="50" charset="-127"/>
              </a:rPr>
              <a:t>import</a:t>
            </a:r>
            <a:r>
              <a:rPr lang="en-US" altLang="ko-KR" sz="1200" dirty="0" smtClean="0">
                <a:solidFill>
                  <a:srgbClr val="FFCC66"/>
                </a:solidFill>
                <a:latin typeface="나눔스퀘어_ac Bold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스퀘어_ac Bold"/>
                <a:ea typeface="나눔고딕" panose="020D0604000000000000" pitchFamily="50" charset="-127"/>
              </a:rPr>
              <a:t>하여 문제를 해결했습니다</a:t>
            </a:r>
            <a:r>
              <a:rPr lang="en-US" altLang="ko-KR" sz="1200" dirty="0" smtClean="0">
                <a:latin typeface="나눔스퀘어_ac Bold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스퀘어_ac Bold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 latinLnBrk="1">
                <a:defRPr/>
              </a:pPr>
              <a:r>
                <a:rPr kumimoji="1" lang="en-US" altLang="ko-KR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Ⅳ. </a:t>
              </a:r>
              <a:r>
                <a:rPr kumimoji="1" lang="ko-KR" altLang="en-US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결론</a:t>
              </a:r>
              <a:endParaRPr kumimoji="1" lang="en-US" altLang="ko-KR" sz="1292" b="1" dirty="0">
                <a:solidFill>
                  <a:prstClr val="white">
                    <a:lumMod val="50000"/>
                  </a:prstClr>
                </a:solidFill>
                <a:latin typeface="맑은 고딕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1-</a:t>
              </a:r>
              <a:r>
                <a:rPr lang="en-US" altLang="ko-KR" sz="1600" dirty="0">
                  <a:latin typeface="나눔스퀘어_ac Bold"/>
                </a:rPr>
                <a:t>4</a:t>
              </a:r>
              <a:r>
                <a:rPr lang="en-US" altLang="ko-KR" sz="2000" dirty="0" smtClean="0">
                  <a:latin typeface="나눔스퀘어_ac Bold"/>
                </a:rPr>
                <a:t>. </a:t>
              </a:r>
              <a:r>
                <a:rPr lang="ko-KR" altLang="en-US" sz="2000" dirty="0" smtClean="0">
                  <a:latin typeface="나눔스퀘어_ac Bold"/>
                </a:rPr>
                <a:t>시행 착오 </a:t>
              </a:r>
              <a:r>
                <a:rPr lang="en-US" altLang="ko-KR" sz="2000" dirty="0" smtClean="0">
                  <a:latin typeface="나눔스퀘어_ac Bold"/>
                </a:rPr>
                <a:t>– YOLOv8 </a:t>
              </a:r>
              <a:r>
                <a:rPr lang="ko-KR" altLang="en-US" sz="2000" dirty="0" smtClean="0">
                  <a:latin typeface="나눔스퀘어_ac Bold"/>
                </a:rPr>
                <a:t>모델 학습 </a:t>
              </a:r>
              <a:r>
                <a:rPr lang="en-US" altLang="ko-KR" sz="2000" dirty="0" smtClean="0">
                  <a:latin typeface="나눔스퀘어_ac Bold"/>
                </a:rPr>
                <a:t>Flask app.py</a:t>
              </a:r>
              <a:r>
                <a:rPr lang="ko-KR" altLang="en-US" sz="2000" dirty="0" smtClean="0">
                  <a:latin typeface="나눔스퀘어_ac Bold"/>
                </a:rPr>
                <a:t>에서 구현</a:t>
              </a:r>
              <a:r>
                <a:rPr lang="en-US" altLang="ko-KR" sz="2000" dirty="0" smtClean="0">
                  <a:latin typeface="나눔스퀘어_ac Bold"/>
                </a:rPr>
                <a:t>!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 flipH="1">
            <a:off x="4782054" y="1196138"/>
            <a:ext cx="3158788" cy="0"/>
          </a:xfrm>
          <a:prstGeom prst="line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화살표 7"/>
          <p:cNvSpPr/>
          <p:nvPr/>
        </p:nvSpPr>
        <p:spPr>
          <a:xfrm>
            <a:off x="4083226" y="2508964"/>
            <a:ext cx="481263" cy="824786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74000"/>
                </a:srgbClr>
              </a:gs>
              <a:gs pos="80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443" y="809001"/>
            <a:ext cx="919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/>
              </a:rPr>
              <a:t>기획서와 </a:t>
            </a:r>
            <a:r>
              <a:rPr lang="en-US" altLang="ko-KR" sz="1600" dirty="0" smtClean="0">
                <a:latin typeface="나눔스퀘어_ac Bold"/>
              </a:rPr>
              <a:t>PPT</a:t>
            </a:r>
            <a:r>
              <a:rPr lang="ko-KR" altLang="en-US" sz="1600" dirty="0" smtClean="0">
                <a:latin typeface="나눔스퀘어_ac Bold"/>
              </a:rPr>
              <a:t>를 만들어야 하는 </a:t>
            </a:r>
            <a:r>
              <a:rPr lang="ko-KR" altLang="en-US" sz="1600" dirty="0" smtClean="0">
                <a:solidFill>
                  <a:srgbClr val="0070C0"/>
                </a:solidFill>
                <a:latin typeface="나눔스퀘어_ac Bold"/>
              </a:rPr>
              <a:t>시간적인 한계를 감안</a:t>
            </a:r>
            <a:r>
              <a:rPr lang="ko-KR" altLang="en-US" sz="1600" dirty="0" smtClean="0">
                <a:latin typeface="나눔스퀘어_ac Bold"/>
              </a:rPr>
              <a:t>하여</a:t>
            </a:r>
            <a:r>
              <a:rPr lang="en-US" altLang="ko-KR" sz="1600" dirty="0" smtClean="0">
                <a:latin typeface="나눔스퀘어_ac Bold"/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  <a:latin typeface="나눔스퀘어_ac Bold"/>
              </a:rPr>
              <a:t>저희 </a:t>
            </a:r>
            <a:r>
              <a:rPr lang="en-US" altLang="ko-KR" sz="1600" dirty="0" smtClean="0">
                <a:solidFill>
                  <a:srgbClr val="0070C0"/>
                </a:solidFill>
                <a:latin typeface="나눔스퀘어_ac Bold"/>
              </a:rPr>
              <a:t>“SCV”</a:t>
            </a:r>
            <a:r>
              <a:rPr lang="ko-KR" altLang="en-US" sz="1600" dirty="0" smtClean="0">
                <a:latin typeface="나눔스퀘어_ac Bold"/>
              </a:rPr>
              <a:t>가 </a:t>
            </a:r>
            <a:r>
              <a:rPr lang="ko-KR" altLang="en-US" sz="1600" b="1" u="sng" dirty="0" smtClean="0">
                <a:solidFill>
                  <a:srgbClr val="0070C0"/>
                </a:solidFill>
                <a:latin typeface="나눔스퀘어_ac Bold"/>
              </a:rPr>
              <a:t>앞으로 구현할 기술</a:t>
            </a:r>
            <a:r>
              <a:rPr lang="ko-KR" altLang="en-US" sz="1600" dirty="0" smtClean="0">
                <a:latin typeface="나눔스퀘어_ac Bold"/>
              </a:rPr>
              <a:t>들과 </a:t>
            </a:r>
            <a:r>
              <a:rPr lang="ko-KR" altLang="en-US" sz="1600" b="1" u="sng" dirty="0" smtClean="0">
                <a:solidFill>
                  <a:srgbClr val="0070C0"/>
                </a:solidFill>
                <a:latin typeface="나눔스퀘어_ac Bold"/>
              </a:rPr>
              <a:t>나아가고자 하는 방향성</a:t>
            </a:r>
            <a:r>
              <a:rPr lang="ko-KR" altLang="en-US" sz="1600" dirty="0" smtClean="0">
                <a:latin typeface="나눔스퀘어_ac Bold"/>
              </a:rPr>
              <a:t>을 소개하겠습니다</a:t>
            </a:r>
            <a:r>
              <a:rPr lang="en-US" altLang="ko-KR" sz="1600" dirty="0" smtClean="0">
                <a:latin typeface="나눔스퀘어_ac Bold"/>
              </a:rPr>
              <a:t>.</a:t>
            </a:r>
            <a:endParaRPr lang="en-US" altLang="ko-KR" sz="1400" dirty="0">
              <a:latin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4649" y="5775720"/>
            <a:ext cx="8658293" cy="644514"/>
          </a:xfrm>
          <a:prstGeom prst="rect">
            <a:avLst/>
          </a:prstGeom>
          <a:solidFill>
            <a:srgbClr val="194775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CC66"/>
                </a:solidFill>
                <a:latin typeface="+mn-ea"/>
              </a:rPr>
              <a:t>즉</a:t>
            </a:r>
            <a:r>
              <a:rPr lang="en-US" altLang="ko-KR" sz="1400" b="1" dirty="0" smtClean="0">
                <a:solidFill>
                  <a:srgbClr val="FFCC66"/>
                </a:solidFill>
                <a:latin typeface="+mn-ea"/>
              </a:rPr>
              <a:t>, “</a:t>
            </a:r>
            <a:r>
              <a:rPr lang="en-US" altLang="ko-KR" sz="1400" b="1" dirty="0" smtClean="0">
                <a:solidFill>
                  <a:srgbClr val="FFCC66"/>
                </a:solidFill>
                <a:latin typeface="+mn-ea"/>
              </a:rPr>
              <a:t>SCV”</a:t>
            </a:r>
            <a:r>
              <a:rPr lang="ko-KR" altLang="en-US" sz="1400" b="1" dirty="0" smtClean="0">
                <a:solidFill>
                  <a:srgbClr val="FFCC66"/>
                </a:solidFill>
                <a:latin typeface="+mn-ea"/>
              </a:rPr>
              <a:t>는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YOLOv8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</a:rPr>
              <a:t>커스텀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 모델 학습 프로그램을 바탕으로 </a:t>
            </a:r>
            <a:r>
              <a:rPr lang="ko-KR" altLang="en-US" sz="1400" b="1" dirty="0" smtClean="0">
                <a:solidFill>
                  <a:srgbClr val="FFCC66"/>
                </a:solidFill>
                <a:latin typeface="+mn-ea"/>
              </a:rPr>
              <a:t>알림 기능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 err="1" smtClean="0">
                <a:solidFill>
                  <a:srgbClr val="FFCC66"/>
                </a:solidFill>
                <a:latin typeface="+mn-ea"/>
              </a:rPr>
              <a:t>블러처리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 err="1" smtClean="0">
                <a:solidFill>
                  <a:srgbClr val="FFCC66"/>
                </a:solidFill>
                <a:latin typeface="+mn-ea"/>
              </a:rPr>
              <a:t>커스텀</a:t>
            </a:r>
            <a:r>
              <a:rPr lang="ko-KR" altLang="en-US" sz="1400" b="1" dirty="0" smtClean="0">
                <a:solidFill>
                  <a:srgbClr val="FFCC66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FFCC66"/>
                </a:solidFill>
                <a:latin typeface="+mn-ea"/>
              </a:rPr>
              <a:t>Smart CCTV </a:t>
            </a:r>
            <a:r>
              <a:rPr lang="ko-KR" altLang="en-US" sz="1400" b="1" dirty="0" smtClean="0">
                <a:solidFill>
                  <a:srgbClr val="FFCC66"/>
                </a:solidFill>
                <a:latin typeface="+mn-ea"/>
              </a:rPr>
              <a:t>시스템의 지속적 관리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 및 대도시와의 계약을 통해 </a:t>
            </a:r>
            <a:r>
              <a:rPr lang="ko-KR" altLang="en-US" sz="1400" b="1" dirty="0" smtClean="0">
                <a:solidFill>
                  <a:srgbClr val="FFCC66"/>
                </a:solidFill>
                <a:latin typeface="+mn-ea"/>
              </a:rPr>
              <a:t>높은 상업적 가치를 기대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할 수 있습니다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rgbClr val="F7F7F7"/>
              </a:solidFill>
              <a:latin typeface="나눔스퀘어_ac Bold"/>
            </a:endParaRPr>
          </a:p>
        </p:txBody>
      </p:sp>
      <p:sp>
        <p:nvSpPr>
          <p:cNvPr id="36" name="AutoShape 41" hidden="1"/>
          <p:cNvSpPr>
            <a:spLocks noSelect="1" noChangeArrowheads="1"/>
          </p:cNvSpPr>
          <p:nvPr/>
        </p:nvSpPr>
        <p:spPr bwMode="auto">
          <a:xfrm>
            <a:off x="0" y="1014412"/>
            <a:ext cx="1289844" cy="1289844"/>
          </a:xfrm>
          <a:custGeom>
            <a:avLst/>
            <a:gdLst>
              <a:gd name="G0" fmla="+- 10800 0 0"/>
              <a:gd name="G1" fmla="*/ 10800 1 2"/>
              <a:gd name="G2" fmla="+- G1 10800 0"/>
              <a:gd name="T0" fmla="*/ 10800 w 21600"/>
              <a:gd name="T1" fmla="*/ 0 h 21600"/>
              <a:gd name="T2" fmla="*/ 5400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/>
          </a:p>
        </p:txBody>
      </p:sp>
      <p:sp>
        <p:nvSpPr>
          <p:cNvPr id="37" name="_x562684136" descr="~X8EF"/>
          <p:cNvSpPr>
            <a:spLocks noChangeArrowheads="1"/>
          </p:cNvSpPr>
          <p:nvPr/>
        </p:nvSpPr>
        <p:spPr bwMode="auto">
          <a:xfrm rot="10800000">
            <a:off x="1419639" y="5396759"/>
            <a:ext cx="7148314" cy="296932"/>
          </a:xfrm>
          <a:custGeom>
            <a:avLst/>
            <a:gdLst>
              <a:gd name="G0" fmla="+- 10837 0 0"/>
              <a:gd name="G1" fmla="*/ 10837 1 2"/>
              <a:gd name="G2" fmla="+- G1 10800 0"/>
              <a:gd name="T0" fmla="*/ 10837 w 21600"/>
              <a:gd name="T1" fmla="*/ 0 h 21600"/>
              <a:gd name="T2" fmla="*/ 5419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37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8000">
                <a:schemeClr val="bg1"/>
              </a:gs>
              <a:gs pos="58000">
                <a:srgbClr val="809AB3"/>
              </a:gs>
              <a:gs pos="28000">
                <a:schemeClr val="accent1">
                  <a:lumMod val="20000"/>
                  <a:lumOff val="80000"/>
                </a:schemeClr>
              </a:gs>
              <a:gs pos="100000">
                <a:srgbClr val="194775"/>
              </a:gs>
            </a:gsLst>
            <a:lin ang="16200000" scaled="1"/>
          </a:gra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 dirty="0"/>
          </a:p>
        </p:txBody>
      </p:sp>
      <p:sp>
        <p:nvSpPr>
          <p:cNvPr id="39" name="_x562700624"/>
          <p:cNvSpPr>
            <a:spLocks noChangeArrowheads="1"/>
          </p:cNvSpPr>
          <p:nvPr/>
        </p:nvSpPr>
        <p:spPr bwMode="auto">
          <a:xfrm>
            <a:off x="3456672" y="1880323"/>
            <a:ext cx="2931251" cy="184998"/>
          </a:xfrm>
          <a:prstGeom prst="roundRect">
            <a:avLst>
              <a:gd name="adj" fmla="val 0"/>
            </a:avLst>
          </a:prstGeom>
          <a:solidFill>
            <a:srgbClr val="5B9BD5"/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</a:bodyPr>
          <a:lstStyle/>
          <a:p>
            <a:pPr algn="ctr"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ko-KR" altLang="en-US" sz="1000" dirty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</a:t>
            </a:r>
            <a:r>
              <a:rPr lang="ko-KR" altLang="en-US" sz="1000" dirty="0" err="1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블러처리</a:t>
            </a:r>
            <a:r>
              <a:rPr lang="ko-KR" altLang="en-US" sz="1000" dirty="0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</a:t>
            </a:r>
            <a:endParaRPr lang="ko-KR" altLang="en-US" sz="1000" dirty="0">
              <a:solidFill>
                <a:srgbClr val="F7F7F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_x562702064"/>
          <p:cNvSpPr>
            <a:spLocks noChangeArrowheads="1"/>
          </p:cNvSpPr>
          <p:nvPr/>
        </p:nvSpPr>
        <p:spPr bwMode="auto">
          <a:xfrm>
            <a:off x="6582309" y="1876184"/>
            <a:ext cx="2876618" cy="189138"/>
          </a:xfrm>
          <a:prstGeom prst="roundRect">
            <a:avLst>
              <a:gd name="adj" fmla="val 0"/>
            </a:avLst>
          </a:prstGeom>
          <a:solidFill>
            <a:srgbClr val="5B9BD5"/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</a:bodyPr>
          <a:lstStyle/>
          <a:p>
            <a:pPr algn="ctr"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BM</a:t>
            </a:r>
            <a:endParaRPr lang="ko-KR" altLang="en-US" sz="1200" dirty="0">
              <a:solidFill>
                <a:srgbClr val="F7F7F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_x562705448"/>
          <p:cNvSpPr>
            <a:spLocks noChangeArrowheads="1"/>
          </p:cNvSpPr>
          <p:nvPr/>
        </p:nvSpPr>
        <p:spPr bwMode="auto">
          <a:xfrm>
            <a:off x="425731" y="1880323"/>
            <a:ext cx="2814825" cy="184998"/>
          </a:xfrm>
          <a:prstGeom prst="roundRect">
            <a:avLst>
              <a:gd name="adj" fmla="val 0"/>
            </a:avLst>
          </a:prstGeom>
          <a:solidFill>
            <a:srgbClr val="5B9BD5"/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</a:bodyPr>
          <a:lstStyle/>
          <a:p>
            <a:pPr algn="ctr"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알림 </a:t>
            </a:r>
            <a:r>
              <a:rPr lang="en-US" altLang="ko-KR" sz="1050" dirty="0" smtClean="0">
                <a:solidFill>
                  <a:srgbClr val="F7F7F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050" dirty="0">
              <a:solidFill>
                <a:srgbClr val="F7F7F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56848" y="4045835"/>
            <a:ext cx="2931251" cy="1248179"/>
            <a:chOff x="3565752" y="3993164"/>
            <a:chExt cx="2328308" cy="1224206"/>
          </a:xfrm>
        </p:grpSpPr>
        <p:sp>
          <p:nvSpPr>
            <p:cNvPr id="48" name="_x562681976"/>
            <p:cNvSpPr>
              <a:spLocks noChangeArrowheads="1"/>
            </p:cNvSpPr>
            <p:nvPr/>
          </p:nvSpPr>
          <p:spPr bwMode="auto">
            <a:xfrm>
              <a:off x="3565892" y="3993164"/>
              <a:ext cx="2328168" cy="12242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 defTabSz="7429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300" dirty="0">
                <a:latin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5752" y="3993164"/>
              <a:ext cx="2328168" cy="1224206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562834" y="4041962"/>
            <a:ext cx="2876791" cy="1252052"/>
            <a:chOff x="7063900" y="3989291"/>
            <a:chExt cx="2328308" cy="1224206"/>
          </a:xfrm>
        </p:grpSpPr>
        <p:sp>
          <p:nvSpPr>
            <p:cNvPr id="46" name="_x562646840"/>
            <p:cNvSpPr>
              <a:spLocks noChangeArrowheads="1"/>
            </p:cNvSpPr>
            <p:nvPr/>
          </p:nvSpPr>
          <p:spPr bwMode="auto">
            <a:xfrm>
              <a:off x="7063900" y="3989291"/>
              <a:ext cx="2328168" cy="12242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 defTabSz="7429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300" dirty="0" smtClean="0">
                <a:latin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064040" y="3989291"/>
              <a:ext cx="2328168" cy="1224206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14380" y="161450"/>
            <a:ext cx="9081431" cy="400110"/>
            <a:chOff x="514380" y="161450"/>
            <a:chExt cx="9081431" cy="400110"/>
          </a:xfrm>
        </p:grpSpPr>
        <p:sp>
          <p:nvSpPr>
            <p:cNvPr id="25" name="직사각형 24"/>
            <p:cNvSpPr/>
            <p:nvPr/>
          </p:nvSpPr>
          <p:spPr>
            <a:xfrm>
              <a:off x="6504837" y="213348"/>
              <a:ext cx="3090974" cy="262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5241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7048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72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40962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203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1144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4668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81924" algn="l" defTabSz="670482" rtl="0" eaLnBrk="1" latinLnBrk="0" hangingPunct="1">
                <a:defRPr sz="1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914400" latinLnBrk="1">
                <a:defRPr/>
              </a:pPr>
              <a:r>
                <a:rPr kumimoji="1" lang="en-US" altLang="ko-KR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Ⅳ. </a:t>
              </a:r>
              <a:r>
                <a:rPr kumimoji="1" lang="ko-KR" altLang="en-US" sz="1108" b="1" dirty="0">
                  <a:solidFill>
                    <a:prstClr val="white">
                      <a:lumMod val="50000"/>
                    </a:prstClr>
                  </a:solidFill>
                  <a:latin typeface="맑은 고딕"/>
                </a:rPr>
                <a:t>결론</a:t>
              </a:r>
              <a:endParaRPr kumimoji="1" lang="en-US" altLang="ko-KR" sz="1292" b="1" dirty="0">
                <a:solidFill>
                  <a:prstClr val="white">
                    <a:lumMod val="50000"/>
                  </a:prstClr>
                </a:solidFill>
                <a:latin typeface="맑은 고딕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4380" y="161450"/>
              <a:ext cx="8100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_ac Bold"/>
                </a:rPr>
                <a:t>2. </a:t>
              </a:r>
              <a:r>
                <a:rPr lang="ko-KR" altLang="en-US" sz="2000" dirty="0" smtClean="0">
                  <a:latin typeface="나눔스퀘어_ac Bold"/>
                </a:rPr>
                <a:t>향후 계획 </a:t>
              </a:r>
              <a:r>
                <a:rPr lang="en-US" altLang="ko-KR" sz="2000" dirty="0" smtClean="0">
                  <a:latin typeface="나눔스퀘어_ac Bold"/>
                </a:rPr>
                <a:t>– </a:t>
              </a:r>
              <a:r>
                <a:rPr lang="ko-KR" altLang="en-US" sz="2000" dirty="0" smtClean="0">
                  <a:latin typeface="나눔스퀘어_ac Bold"/>
                </a:rPr>
                <a:t>알림 기능</a:t>
              </a:r>
              <a:r>
                <a:rPr lang="en-US" altLang="ko-KR" sz="2000" dirty="0" smtClean="0">
                  <a:latin typeface="나눔스퀘어_ac Bold"/>
                </a:rPr>
                <a:t>, </a:t>
              </a:r>
              <a:r>
                <a:rPr lang="ko-KR" altLang="en-US" sz="2000" dirty="0" err="1" smtClean="0">
                  <a:latin typeface="나눔스퀘어_ac Bold"/>
                </a:rPr>
                <a:t>블러처리</a:t>
              </a:r>
              <a:r>
                <a:rPr lang="en-US" altLang="ko-KR" sz="2000" dirty="0" smtClean="0">
                  <a:latin typeface="나눔스퀘어_ac Bold"/>
                </a:rPr>
                <a:t>, BM</a:t>
              </a:r>
              <a:endParaRPr lang="ko-KR" altLang="en-US" sz="900" dirty="0">
                <a:latin typeface="나눔스퀘어_ac Bold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5731" y="4002504"/>
            <a:ext cx="2814825" cy="1287178"/>
            <a:chOff x="446585" y="3962800"/>
            <a:chExt cx="2328168" cy="1254568"/>
          </a:xfrm>
        </p:grpSpPr>
        <p:grpSp>
          <p:nvGrpSpPr>
            <p:cNvPr id="2" name="그룹 1"/>
            <p:cNvGrpSpPr/>
            <p:nvPr/>
          </p:nvGrpSpPr>
          <p:grpSpPr>
            <a:xfrm>
              <a:off x="446585" y="3989291"/>
              <a:ext cx="2328168" cy="1228077"/>
              <a:chOff x="548185" y="2342017"/>
              <a:chExt cx="2328168" cy="1228077"/>
            </a:xfrm>
          </p:grpSpPr>
          <p:sp>
            <p:nvSpPr>
              <p:cNvPr id="50" name="_x562690688"/>
              <p:cNvSpPr>
                <a:spLocks noChangeArrowheads="1"/>
              </p:cNvSpPr>
              <p:nvPr/>
            </p:nvSpPr>
            <p:spPr bwMode="auto">
              <a:xfrm>
                <a:off x="548185" y="2345889"/>
                <a:ext cx="2328168" cy="12242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74295" tIns="37148" rIns="74295" bIns="37148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74295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48185" y="2342017"/>
                <a:ext cx="2328168" cy="1224206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95658" y="3962800"/>
              <a:ext cx="2278494" cy="10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 smtClean="0">
                  <a:latin typeface="+mn-ea"/>
                </a:rPr>
                <a:t>YOLOv8 </a:t>
              </a:r>
              <a:r>
                <a:rPr lang="ko-KR" altLang="en-US" sz="1000" dirty="0" smtClean="0">
                  <a:latin typeface="+mn-ea"/>
                </a:rPr>
                <a:t>모델 학습으로 </a:t>
              </a:r>
              <a:r>
                <a:rPr lang="ko-KR" altLang="en-US" sz="1000" b="1" dirty="0" smtClean="0">
                  <a:solidFill>
                    <a:srgbClr val="0070C0"/>
                  </a:solidFill>
                  <a:latin typeface="+mn-ea"/>
                </a:rPr>
                <a:t>객체 </a:t>
              </a:r>
              <a:r>
                <a:rPr lang="ko-KR" altLang="en-US" sz="1000" b="1" dirty="0" smtClean="0">
                  <a:solidFill>
                    <a:srgbClr val="0070C0"/>
                  </a:solidFill>
                  <a:latin typeface="+mn-ea"/>
                </a:rPr>
                <a:t>검출 시</a:t>
              </a:r>
              <a:endParaRPr lang="en-US" altLang="ko-KR" sz="1000" b="1" dirty="0" smtClean="0">
                <a:solidFill>
                  <a:srgbClr val="0070C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관리자에게 </a:t>
              </a:r>
              <a:r>
                <a:rPr lang="ko-KR" altLang="en-US" sz="1000" b="1" dirty="0" smtClean="0">
                  <a:solidFill>
                    <a:srgbClr val="0070C0"/>
                  </a:solidFill>
                  <a:latin typeface="+mn-ea"/>
                </a:rPr>
                <a:t>신속한 알림을 전송</a:t>
              </a:r>
              <a:r>
                <a:rPr lang="ko-KR" altLang="en-US" sz="1000" dirty="0" smtClean="0">
                  <a:latin typeface="+mn-ea"/>
                </a:rPr>
                <a:t>하는 기능을 갖추기 위해 </a:t>
              </a:r>
              <a:r>
                <a:rPr lang="ko-KR" altLang="en-US" sz="1000" b="1" dirty="0" smtClean="0">
                  <a:solidFill>
                    <a:srgbClr val="0070C0"/>
                  </a:solidFill>
                  <a:latin typeface="+mn-ea"/>
                </a:rPr>
                <a:t>다양한 알림 </a:t>
              </a:r>
              <a:r>
                <a:rPr lang="en-US" altLang="ko-KR" sz="1000" b="1" dirty="0" smtClean="0">
                  <a:solidFill>
                    <a:srgbClr val="0070C0"/>
                  </a:solidFill>
                  <a:latin typeface="+mn-ea"/>
                </a:rPr>
                <a:t>API</a:t>
              </a:r>
              <a:r>
                <a:rPr lang="ko-KR" altLang="en-US" sz="1000" b="1" dirty="0" smtClean="0">
                  <a:solidFill>
                    <a:srgbClr val="0070C0"/>
                  </a:solidFill>
                  <a:latin typeface="+mn-ea"/>
                </a:rPr>
                <a:t>를 연구 및 학습하여 구현</a:t>
              </a:r>
              <a:r>
                <a:rPr lang="ko-KR" altLang="en-US" sz="1000" dirty="0" smtClean="0">
                  <a:latin typeface="+mn-ea"/>
                </a:rPr>
                <a:t>할 계획 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25729" y="2138036"/>
            <a:ext cx="2814825" cy="180458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6672" y="2123495"/>
            <a:ext cx="2931427" cy="181912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82310" y="2114066"/>
            <a:ext cx="2876618" cy="182855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0" y="2153104"/>
            <a:ext cx="1322154" cy="1111577"/>
          </a:xfrm>
          <a:prstGeom prst="rect">
            <a:avLst/>
          </a:prstGeom>
          <a:ln>
            <a:solidFill>
              <a:srgbClr val="8D99A4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99" y="2147661"/>
            <a:ext cx="1414556" cy="1251431"/>
          </a:xfrm>
          <a:prstGeom prst="rect">
            <a:avLst/>
          </a:prstGeom>
          <a:ln>
            <a:solidFill>
              <a:srgbClr val="8D99A4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1" y="3313019"/>
            <a:ext cx="1322153" cy="623375"/>
          </a:xfrm>
          <a:prstGeom prst="rect">
            <a:avLst/>
          </a:prstGeom>
          <a:ln>
            <a:solidFill>
              <a:srgbClr val="5B9BD5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999" y="3471808"/>
            <a:ext cx="1414557" cy="464586"/>
          </a:xfrm>
          <a:prstGeom prst="rect">
            <a:avLst/>
          </a:prstGeom>
          <a:ln>
            <a:solidFill>
              <a:srgbClr val="8D99A4"/>
            </a:solidFill>
          </a:ln>
        </p:spPr>
      </p:pic>
      <p:grpSp>
        <p:nvGrpSpPr>
          <p:cNvPr id="45" name="그룹 44"/>
          <p:cNvGrpSpPr/>
          <p:nvPr/>
        </p:nvGrpSpPr>
        <p:grpSpPr>
          <a:xfrm>
            <a:off x="3479347" y="2147662"/>
            <a:ext cx="2891833" cy="1774921"/>
            <a:chOff x="0" y="0"/>
            <a:chExt cx="9906000" cy="6858000"/>
          </a:xfrm>
        </p:grpSpPr>
        <p:sp>
          <p:nvSpPr>
            <p:cNvPr id="47" name="Shape 0"/>
            <p:cNvSpPr/>
            <p:nvPr/>
          </p:nvSpPr>
          <p:spPr>
            <a:xfrm>
              <a:off x="0" y="0"/>
              <a:ext cx="9906000" cy="6858000"/>
            </a:xfrm>
            <a:prstGeom prst="rect">
              <a:avLst/>
            </a:prstGeom>
            <a:solidFill>
              <a:srgbClr val="F6F4F4"/>
            </a:solidFill>
            <a:ln/>
          </p:spPr>
        </p:sp>
        <p:sp>
          <p:nvSpPr>
            <p:cNvPr id="49" name="Shape 0"/>
            <p:cNvSpPr/>
            <p:nvPr/>
          </p:nvSpPr>
          <p:spPr>
            <a:xfrm>
              <a:off x="0" y="0"/>
              <a:ext cx="9906000" cy="6858000"/>
            </a:xfrm>
            <a:prstGeom prst="rect">
              <a:avLst/>
            </a:prstGeom>
            <a:solidFill>
              <a:srgbClr val="F6F4F4"/>
            </a:solidFill>
            <a:ln/>
          </p:spPr>
          <p:txBody>
            <a:bodyPr/>
            <a:lstStyle/>
            <a:p>
              <a:endParaRPr lang="ko-KR" altLang="en-US" dirty="0"/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7059" y="302898"/>
              <a:ext cx="7450091" cy="6188919"/>
            </a:xfrm>
            <a:prstGeom prst="rect">
              <a:avLst/>
            </a:prstGeom>
          </p:spPr>
        </p:pic>
      </p:grpSp>
      <p:graphicFrame>
        <p:nvGraphicFramePr>
          <p:cNvPr id="63" name="차트 62"/>
          <p:cNvGraphicFramePr/>
          <p:nvPr>
            <p:extLst>
              <p:ext uri="{D42A27DB-BD31-4B8C-83A1-F6EECF244321}">
                <p14:modId xmlns:p14="http://schemas.microsoft.com/office/powerpoint/2010/main" val="592669592"/>
              </p:ext>
            </p:extLst>
          </p:nvPr>
        </p:nvGraphicFramePr>
        <p:xfrm>
          <a:off x="6560288" y="2049263"/>
          <a:ext cx="2980071" cy="1139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8273800" y="2857328"/>
            <a:ext cx="6815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2"/>
                </a:solidFill>
              </a:rPr>
              <a:t>(</a:t>
            </a:r>
            <a:r>
              <a:rPr lang="ko-KR" altLang="en-US" sz="700" dirty="0" smtClean="0">
                <a:solidFill>
                  <a:schemeClr val="bg2"/>
                </a:solidFill>
              </a:rPr>
              <a:t>단위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smtClean="0">
                <a:solidFill>
                  <a:schemeClr val="bg2"/>
                </a:solidFill>
              </a:rPr>
              <a:t>만대</a:t>
            </a:r>
            <a:r>
              <a:rPr lang="en-US" altLang="ko-KR" sz="700" dirty="0" smtClean="0">
                <a:solidFill>
                  <a:schemeClr val="bg2"/>
                </a:solidFill>
              </a:rPr>
              <a:t>)</a:t>
            </a:r>
            <a:endParaRPr lang="ko-KR" altLang="en-US" sz="700" dirty="0">
              <a:solidFill>
                <a:schemeClr val="bg2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04470"/>
              </p:ext>
            </p:extLst>
          </p:nvPr>
        </p:nvGraphicFramePr>
        <p:xfrm>
          <a:off x="6643233" y="3116649"/>
          <a:ext cx="2754768" cy="487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88692">
                  <a:extLst>
                    <a:ext uri="{9D8B030D-6E8A-4147-A177-3AD203B41FA5}">
                      <a16:colId xmlns:a16="http://schemas.microsoft.com/office/drawing/2014/main" val="1383136494"/>
                    </a:ext>
                  </a:extLst>
                </a:gridCol>
                <a:gridCol w="691820">
                  <a:extLst>
                    <a:ext uri="{9D8B030D-6E8A-4147-A177-3AD203B41FA5}">
                      <a16:colId xmlns:a16="http://schemas.microsoft.com/office/drawing/2014/main" val="1151801730"/>
                    </a:ext>
                  </a:extLst>
                </a:gridCol>
                <a:gridCol w="685564">
                  <a:extLst>
                    <a:ext uri="{9D8B030D-6E8A-4147-A177-3AD203B41FA5}">
                      <a16:colId xmlns:a16="http://schemas.microsoft.com/office/drawing/2014/main" val="812795380"/>
                    </a:ext>
                  </a:extLst>
                </a:gridCol>
                <a:gridCol w="688692">
                  <a:extLst>
                    <a:ext uri="{9D8B030D-6E8A-4147-A177-3AD203B41FA5}">
                      <a16:colId xmlns:a16="http://schemas.microsoft.com/office/drawing/2014/main" val="4155627171"/>
                    </a:ext>
                  </a:extLst>
                </a:gridCol>
              </a:tblGrid>
              <a:tr h="17438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일반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지능형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차이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457333"/>
                  </a:ext>
                </a:extLst>
              </a:tr>
              <a:tr h="174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CCTV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8.5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배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52440"/>
                  </a:ext>
                </a:extLst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6562834" y="3573285"/>
            <a:ext cx="291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600" dirty="0" smtClean="0">
                <a:solidFill>
                  <a:schemeClr val="bg2"/>
                </a:solidFill>
              </a:rPr>
              <a:t>출처 </a:t>
            </a:r>
            <a:r>
              <a:rPr lang="en-US" altLang="ko-KR" sz="600" dirty="0" smtClean="0">
                <a:solidFill>
                  <a:schemeClr val="bg2"/>
                </a:solidFill>
              </a:rPr>
              <a:t>: </a:t>
            </a:r>
            <a:r>
              <a:rPr lang="ko-KR" altLang="en-US" sz="600" dirty="0" smtClean="0">
                <a:solidFill>
                  <a:schemeClr val="bg2"/>
                </a:solidFill>
              </a:rPr>
              <a:t>서울 </a:t>
            </a:r>
            <a:r>
              <a:rPr lang="en-US" altLang="ko-KR" sz="600" dirty="0" smtClean="0">
                <a:solidFill>
                  <a:schemeClr val="bg2"/>
                </a:solidFill>
              </a:rPr>
              <a:t>CCTV AI </a:t>
            </a:r>
            <a:r>
              <a:rPr lang="ko-KR" altLang="en-US" sz="600" dirty="0" smtClean="0">
                <a:solidFill>
                  <a:schemeClr val="bg2"/>
                </a:solidFill>
              </a:rPr>
              <a:t>기능 탑재 </a:t>
            </a:r>
            <a:r>
              <a:rPr lang="en-US" altLang="ko-KR" sz="600" dirty="0" smtClean="0">
                <a:solidFill>
                  <a:schemeClr val="bg2"/>
                </a:solidFill>
              </a:rPr>
              <a:t>‘</a:t>
            </a:r>
            <a:r>
              <a:rPr lang="ko-KR" altLang="en-US" sz="600" dirty="0" smtClean="0">
                <a:solidFill>
                  <a:schemeClr val="bg2"/>
                </a:solidFill>
              </a:rPr>
              <a:t>지능형</a:t>
            </a:r>
            <a:r>
              <a:rPr lang="en-US" altLang="ko-KR" sz="600" dirty="0" smtClean="0">
                <a:solidFill>
                  <a:schemeClr val="bg2"/>
                </a:solidFill>
              </a:rPr>
              <a:t>‘</a:t>
            </a:r>
            <a:r>
              <a:rPr lang="ko-KR" altLang="en-US" sz="600" dirty="0" smtClean="0">
                <a:solidFill>
                  <a:schemeClr val="bg2"/>
                </a:solidFill>
              </a:rPr>
              <a:t>으로 변경</a:t>
            </a:r>
            <a:r>
              <a:rPr lang="en-US" altLang="ko-KR" sz="600" dirty="0" smtClean="0">
                <a:solidFill>
                  <a:schemeClr val="bg2"/>
                </a:solidFill>
              </a:rPr>
              <a:t>, 2026</a:t>
            </a:r>
            <a:r>
              <a:rPr lang="ko-KR" altLang="en-US" sz="600" dirty="0" smtClean="0">
                <a:solidFill>
                  <a:schemeClr val="bg2"/>
                </a:solidFill>
              </a:rPr>
              <a:t>년까지 약 </a:t>
            </a:r>
            <a:r>
              <a:rPr lang="en-US" altLang="ko-KR" sz="600" dirty="0" smtClean="0">
                <a:solidFill>
                  <a:schemeClr val="bg2"/>
                </a:solidFill>
              </a:rPr>
              <a:t>17</a:t>
            </a:r>
            <a:r>
              <a:rPr lang="ko-KR" altLang="en-US" sz="600" dirty="0" smtClean="0">
                <a:solidFill>
                  <a:schemeClr val="bg2"/>
                </a:solidFill>
              </a:rPr>
              <a:t>만대</a:t>
            </a:r>
            <a:r>
              <a:rPr lang="en-US" altLang="ko-KR" sz="600" dirty="0" smtClean="0">
                <a:solidFill>
                  <a:schemeClr val="bg2"/>
                </a:solidFill>
              </a:rPr>
              <a:t>. </a:t>
            </a:r>
            <a:r>
              <a:rPr lang="ko-KR" altLang="en-US" sz="600" dirty="0" smtClean="0">
                <a:solidFill>
                  <a:schemeClr val="bg2"/>
                </a:solidFill>
              </a:rPr>
              <a:t>경향</a:t>
            </a:r>
            <a:r>
              <a:rPr lang="en-US" altLang="ko-KR" sz="600" dirty="0" smtClean="0">
                <a:solidFill>
                  <a:schemeClr val="bg2"/>
                </a:solidFill>
              </a:rPr>
              <a:t>, 2023.12</a:t>
            </a:r>
            <a:endParaRPr lang="ko-KR" altLang="en-US" sz="600" dirty="0">
              <a:solidFill>
                <a:schemeClr val="bg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37366" y="4029298"/>
            <a:ext cx="29181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+mn-ea"/>
              </a:rPr>
              <a:t>2026</a:t>
            </a:r>
            <a:r>
              <a:rPr lang="ko-KR" altLang="en-US" sz="1000" dirty="0" smtClean="0">
                <a:latin typeface="+mn-ea"/>
              </a:rPr>
              <a:t>년까지 </a:t>
            </a:r>
            <a:r>
              <a:rPr lang="en-US" altLang="ko-KR" sz="1000" dirty="0" smtClean="0">
                <a:latin typeface="+mn-ea"/>
              </a:rPr>
              <a:t>3</a:t>
            </a:r>
            <a:r>
              <a:rPr lang="ko-KR" altLang="en-US" sz="1000" dirty="0" smtClean="0">
                <a:latin typeface="+mn-ea"/>
              </a:rPr>
              <a:t>년간 총 </a:t>
            </a:r>
            <a:r>
              <a:rPr lang="en-US" altLang="ko-KR" sz="1000" dirty="0" smtClean="0">
                <a:latin typeface="+mn-ea"/>
              </a:rPr>
              <a:t>1265</a:t>
            </a:r>
            <a:r>
              <a:rPr lang="ko-KR" altLang="en-US" sz="1000" dirty="0" smtClean="0">
                <a:latin typeface="+mn-ea"/>
              </a:rPr>
              <a:t>억원의 예산이 투입될 예정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err="1" smtClean="0">
                <a:solidFill>
                  <a:srgbClr val="0070C0"/>
                </a:solidFill>
                <a:latin typeface="+mn-ea"/>
              </a:rPr>
              <a:t>커스텀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Smart CCTV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의 지속적인 버전업</a:t>
            </a:r>
            <a:r>
              <a:rPr lang="ko-KR" altLang="en-US" sz="1000" dirty="0" smtClean="0">
                <a:latin typeface="+mn-ea"/>
              </a:rPr>
              <a:t>을 통해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시스템의 지속적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관리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로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높은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상업적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가치를 기대</a:t>
            </a:r>
            <a:r>
              <a:rPr lang="ko-KR" altLang="en-US" sz="1000" dirty="0" smtClean="0">
                <a:latin typeface="+mn-ea"/>
              </a:rPr>
              <a:t>할 수 있음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23465" y="4036467"/>
            <a:ext cx="29518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n-ea"/>
              </a:rPr>
              <a:t>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유럽</a:t>
            </a:r>
            <a:r>
              <a:rPr lang="ko-KR" altLang="en-US" sz="1000" dirty="0" smtClean="0">
                <a:latin typeface="+mn-ea"/>
              </a:rPr>
              <a:t>에서는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이미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GDPR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을 통해</a:t>
            </a:r>
            <a:r>
              <a:rPr lang="ko-KR" altLang="en-US" sz="1000" dirty="0" smtClean="0">
                <a:latin typeface="+mn-ea"/>
              </a:rPr>
              <a:t> 얼굴 인식 개인정보 보호 규제 시행 중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 err="1" smtClean="0">
                <a:solidFill>
                  <a:srgbClr val="0070C0"/>
                </a:solidFill>
                <a:latin typeface="+mn-ea"/>
              </a:rPr>
              <a:t>OpenCV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 활용 </a:t>
            </a:r>
            <a:r>
              <a:rPr lang="ko-KR" altLang="en-US" sz="1000" b="1" dirty="0" err="1" smtClean="0">
                <a:solidFill>
                  <a:srgbClr val="0070C0"/>
                </a:solidFill>
                <a:latin typeface="+mn-ea"/>
              </a:rPr>
              <a:t>블러처리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 자동화 기술</a:t>
            </a:r>
            <a:r>
              <a:rPr lang="ko-KR" altLang="en-US" sz="1000" dirty="0" smtClean="0">
                <a:latin typeface="+mn-ea"/>
              </a:rPr>
              <a:t>을 통해 얼굴 인식에 따르는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프라이버시 문제 해결</a:t>
            </a:r>
            <a:r>
              <a:rPr lang="ko-KR" altLang="en-US" sz="1000" dirty="0" smtClean="0">
                <a:latin typeface="+mn-ea"/>
              </a:rPr>
              <a:t>에 방향성을 둠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43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82630" y="85250"/>
              <a:ext cx="8100219" cy="257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73" dirty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0051" y="6235321"/>
              <a:ext cx="2339340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rgbClr val="FFFFCC"/>
                  </a:solidFill>
                </a:rPr>
                <a:t>Address :</a:t>
              </a:r>
            </a:p>
            <a:p>
              <a:pPr algn="r"/>
              <a:r>
                <a:rPr lang="en-US" altLang="ko-KR" dirty="0" smtClean="0">
                  <a:solidFill>
                    <a:srgbClr val="FFFFCC"/>
                  </a:solidFill>
                </a:rPr>
                <a:t>https</a:t>
              </a:r>
              <a:r>
                <a:rPr lang="en-US" altLang="ko-KR" dirty="0">
                  <a:solidFill>
                    <a:srgbClr val="FFFFCC"/>
                  </a:solidFill>
                </a:rPr>
                <a:t>://</a:t>
              </a:r>
              <a:r>
                <a:rPr lang="en-US" altLang="ko-KR" dirty="0" smtClean="0">
                  <a:solidFill>
                    <a:srgbClr val="FFFFCC"/>
                  </a:solidFill>
                </a:rPr>
                <a:t>blog.naver.com/sego4</a:t>
              </a:r>
              <a:endParaRPr lang="en-US" altLang="ko-KR" dirty="0">
                <a:solidFill>
                  <a:srgbClr val="FFFFCC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9269" y="6235321"/>
              <a:ext cx="2339340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rgbClr val="FFFFCC"/>
                  </a:solidFill>
                </a:rPr>
                <a:t>Contact Numbers :</a:t>
              </a:r>
            </a:p>
            <a:p>
              <a:pPr algn="r"/>
              <a:r>
                <a:rPr lang="en-US" altLang="ko-KR" dirty="0" smtClean="0">
                  <a:solidFill>
                    <a:srgbClr val="FFFFCC"/>
                  </a:solidFill>
                </a:rPr>
                <a:t>010-9890-3759</a:t>
              </a:r>
              <a:endParaRPr lang="ko-KR" altLang="en-US" dirty="0">
                <a:solidFill>
                  <a:srgbClr val="FFFFC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98487" y="6235321"/>
              <a:ext cx="2339340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rgbClr val="FFFFCC"/>
                  </a:solidFill>
                </a:rPr>
                <a:t>Email Address :</a:t>
              </a:r>
            </a:p>
            <a:p>
              <a:pPr algn="r"/>
              <a:r>
                <a:rPr lang="en-US" altLang="ko-KR" dirty="0" smtClean="0">
                  <a:solidFill>
                    <a:srgbClr val="FFFFCC"/>
                  </a:solidFill>
                </a:rPr>
                <a:t>“sego4@naver.com”</a:t>
              </a:r>
              <a:endParaRPr lang="ko-KR" altLang="en-US" dirty="0">
                <a:solidFill>
                  <a:srgbClr val="FFFFCC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827" y="6244847"/>
              <a:ext cx="514422" cy="51442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609" y="6244847"/>
              <a:ext cx="514422" cy="49536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52" y="6235321"/>
              <a:ext cx="504895" cy="50489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7869" y="4587745"/>
              <a:ext cx="83499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 smtClean="0">
                  <a:solidFill>
                    <a:srgbClr val="00B0F0"/>
                  </a:solidFill>
                  <a:latin typeface="Bernard MT Condensed" panose="02050806060905020404" pitchFamily="18" charset="0"/>
                </a:rPr>
                <a:t>Thanks for watching</a:t>
              </a:r>
              <a:endParaRPr lang="ko-KR" altLang="en-US" sz="6000" dirty="0">
                <a:solidFill>
                  <a:srgbClr val="00B0F0"/>
                </a:solidFill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8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1">
            <a:extLst>
              <a:ext uri="{FF2B5EF4-FFF2-40B4-BE49-F238E27FC236}">
                <a16:creationId xmlns:a16="http://schemas.microsoft.com/office/drawing/2014/main" id="{306A9AB0-CDC5-44B9-B705-39D922A5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45" y="133946"/>
            <a:ext cx="8200296" cy="427038"/>
          </a:xfrm>
        </p:spPr>
        <p:txBody>
          <a:bodyPr/>
          <a:lstStyle/>
          <a:p>
            <a:r>
              <a:rPr lang="en-US" altLang="ko-KR" b="0" dirty="0" smtClean="0">
                <a:latin typeface="나눔스퀘어_ac Bold"/>
                <a:ea typeface="나눔스퀘어_ac ExtraBold" panose="020B0600000101010101" pitchFamily="50" charset="-127"/>
              </a:rPr>
              <a:t>※ </a:t>
            </a:r>
            <a:r>
              <a:rPr lang="ko-KR" altLang="en-US" b="0" dirty="0" smtClean="0">
                <a:latin typeface="나눔스퀘어_ac Bold"/>
                <a:ea typeface="나눔스퀘어_ac ExtraBold" panose="020B0600000101010101" pitchFamily="50" charset="-127"/>
              </a:rPr>
              <a:t>프로젝트 목적 및 기대효과</a:t>
            </a:r>
            <a:endParaRPr lang="ko-KR" altLang="en-US" b="0" dirty="0">
              <a:latin typeface="나눔스퀘어_ac Bold"/>
              <a:ea typeface="나눔스퀘어_ac ExtraBold" panose="020B0600000101010101" pitchFamily="50" charset="-127"/>
            </a:endParaRPr>
          </a:p>
        </p:txBody>
      </p:sp>
      <p:sp>
        <p:nvSpPr>
          <p:cNvPr id="11269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21304" y="705224"/>
            <a:ext cx="9251943" cy="789620"/>
          </a:xfrm>
        </p:spPr>
        <p:txBody>
          <a:bodyPr>
            <a:noAutofit/>
          </a:bodyPr>
          <a:lstStyle/>
          <a:p>
            <a:r>
              <a:rPr lang="ko-KR" altLang="en-US" sz="16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en-US" altLang="ko-KR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“SCV”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이번 프로젝트</a:t>
            </a:r>
            <a:r>
              <a:rPr lang="ko-KR" altLang="en-US" sz="16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기술 발전에 따른 </a:t>
            </a:r>
            <a:r>
              <a:rPr lang="en-US" altLang="ko-KR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역할의 재정립</a:t>
            </a:r>
            <a:r>
              <a:rPr lang="ko-KR" altLang="en-US" sz="16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근로자의 편의성 </a:t>
            </a:r>
            <a:r>
              <a:rPr lang="ko-KR" altLang="en-US" sz="16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향샹</a:t>
            </a:r>
            <a:r>
              <a:rPr lang="ko-KR" altLang="en-US" sz="1600" b="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16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위해</a:t>
            </a:r>
            <a:r>
              <a:rPr lang="en-US" altLang="ko-KR" sz="16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en-US" altLang="ko-KR" sz="16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◈ </a:t>
            </a:r>
            <a:r>
              <a:rPr lang="en-US" altLang="ko-KR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</a:t>
            </a:r>
            <a:r>
              <a:rPr lang="en-US" altLang="ko-KR" sz="1600" dirty="0" smtClean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정의</a:t>
            </a:r>
            <a:r>
              <a:rPr lang="ko-KR" altLang="en-US" sz="16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 구조</a:t>
            </a:r>
            <a:r>
              <a:rPr lang="en-US" altLang="ko-KR" sz="1600" b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 및 해결책</a:t>
            </a:r>
            <a:r>
              <a:rPr lang="ko-KR" altLang="en-US" sz="16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제시하려고 합니다</a:t>
            </a:r>
            <a:r>
              <a:rPr lang="en-US" altLang="ko-KR" sz="16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altLang="en-US" sz="16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개요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사다리꼴 6"/>
          <p:cNvSpPr/>
          <p:nvPr/>
        </p:nvSpPr>
        <p:spPr>
          <a:xfrm>
            <a:off x="647850" y="3364730"/>
            <a:ext cx="8508376" cy="1812876"/>
          </a:xfrm>
          <a:prstGeom prst="trapezoid">
            <a:avLst>
              <a:gd name="adj" fmla="val 186255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136625" y="4198826"/>
            <a:ext cx="3521725" cy="90915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9388" marR="0" lvl="0" indent="-179388" algn="l" defTabSz="914400" rtl="0" eaLnBrk="0" fontAlgn="base" latinLnBrk="0" hangingPunct="0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50" b="1" dirty="0" smtClean="0">
                <a:solidFill>
                  <a:srgbClr val="CC9900"/>
                </a:solidFill>
                <a:latin typeface="+mn-ea"/>
              </a:rPr>
              <a:t>문제점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000" b="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1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행안부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+mn-ea"/>
              </a:rPr>
              <a:t>권장 기준 초과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로 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+mn-ea"/>
              </a:rPr>
              <a:t>신속 대응이 어렵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고</a:t>
            </a:r>
            <a:r>
              <a:rPr kumimoji="1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1" lang="en-US" altLang="ko-KR" sz="1000" b="1" dirty="0" smtClean="0">
                <a:solidFill>
                  <a:srgbClr val="000000"/>
                </a:solidFill>
                <a:latin typeface="+mn-ea"/>
              </a:rPr>
              <a:t>Smart CCTV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의 </a:t>
            </a:r>
            <a:r>
              <a:rPr kumimoji="1" lang="ko-KR" altLang="en-US" sz="1000" b="1" dirty="0" smtClean="0">
                <a:solidFill>
                  <a:srgbClr val="CC9900"/>
                </a:solidFill>
                <a:latin typeface="+mn-ea"/>
              </a:rPr>
              <a:t>초기 구축 비용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이 높음</a:t>
            </a:r>
            <a:endParaRPr kumimoji="1" lang="en-US" altLang="ko-KR" sz="1000" b="1" dirty="0" smtClean="0">
              <a:solidFill>
                <a:srgbClr val="000000"/>
              </a:solidFill>
              <a:latin typeface="+mn-ea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rPr>
              <a:t>해결책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: 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rPr>
              <a:t>맞춤형 대응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과 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rPr>
              <a:t>비용 </a:t>
            </a:r>
            <a:r>
              <a:rPr kumimoji="1" lang="ko-KR" altLang="en-US" sz="1000" b="1" dirty="0" smtClean="0">
                <a:solidFill>
                  <a:srgbClr val="0070C0"/>
                </a:solidFill>
                <a:latin typeface="+mn-ea"/>
              </a:rPr>
              <a:t>효율성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을 높여 문제점 개선에 특화된 </a:t>
            </a:r>
            <a:r>
              <a:rPr kumimoji="1" lang="en-US" altLang="ko-KR" sz="1000" b="1" dirty="0" smtClean="0">
                <a:solidFill>
                  <a:srgbClr val="0070C0"/>
                </a:solidFill>
                <a:latin typeface="+mn-ea"/>
              </a:rPr>
              <a:t>SCV</a:t>
            </a:r>
            <a:r>
              <a:rPr kumimoji="1" lang="ko-KR" altLang="en-US" sz="1000" b="1" dirty="0" smtClean="0">
                <a:solidFill>
                  <a:srgbClr val="0070C0"/>
                </a:solidFill>
                <a:latin typeface="+mn-ea"/>
              </a:rPr>
              <a:t>의 필요성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 강조</a:t>
            </a:r>
            <a:r>
              <a:rPr kumimoji="1" lang="en-US" altLang="ko-KR" sz="1000" b="1" dirty="0" smtClean="0">
                <a:solidFill>
                  <a:srgbClr val="000000"/>
                </a:solidFill>
                <a:latin typeface="+mn-ea"/>
              </a:rPr>
              <a:t>!!!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136626" y="3764902"/>
            <a:ext cx="3521724" cy="382776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FFFFFF"/>
                </a:solidFill>
                <a:latin typeface="나눔스퀘어_ac Bold"/>
              </a:rPr>
              <a:t>문제점 및 해결책</a:t>
            </a:r>
            <a:endParaRPr kumimoji="1" lang="ko-KR" altLang="en-US" sz="1200" b="1" dirty="0">
              <a:solidFill>
                <a:srgbClr val="FFFFFF"/>
              </a:solidFill>
              <a:latin typeface="나눔스퀘어_ac Bold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194030" y="2474931"/>
            <a:ext cx="3381214" cy="117009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모든 </a:t>
            </a:r>
            <a:r>
              <a:rPr kumimoji="1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Smart CCTV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가 </a:t>
            </a:r>
            <a:r>
              <a:rPr kumimoji="1" lang="en-US" altLang="ko-KR" sz="1000" b="1" noProof="0" dirty="0" smtClean="0">
                <a:solidFill>
                  <a:srgbClr val="000000"/>
                </a:solidFill>
                <a:latin typeface="+mn-ea"/>
              </a:rPr>
              <a:t>5G </a:t>
            </a:r>
            <a:r>
              <a:rPr kumimoji="1" lang="ko-KR" altLang="en-US" sz="1000" b="1" noProof="0" dirty="0" smtClean="0">
                <a:solidFill>
                  <a:srgbClr val="000000"/>
                </a:solidFill>
                <a:latin typeface="+mn-ea"/>
              </a:rPr>
              <a:t>네트워크망에 연결되어 고속 데이터 전송과 전역에서 실시간 모니터링이 가능</a:t>
            </a:r>
            <a:endParaRPr kumimoji="1" lang="en-US" altLang="ko-KR" sz="1000" b="1" noProof="0" dirty="0" smtClean="0">
              <a:solidFill>
                <a:srgbClr val="000000"/>
              </a:solidFill>
              <a:latin typeface="+mn-ea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지능정보산업협외에 따르면</a:t>
            </a:r>
            <a:r>
              <a:rPr kumimoji="1" lang="en-US" altLang="ko-KR" sz="10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, Smart CCTV </a:t>
            </a:r>
            <a:r>
              <a:rPr kumimoji="1" lang="ko-KR" altLang="en-US" sz="1000" b="1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시장은 세계적으로 빠르게 성장할 것으로 예측</a:t>
            </a:r>
            <a:endParaRPr kumimoji="1" lang="en-US" altLang="ko-KR" sz="1000" b="1" i="0" u="none" strike="noStrike" kern="120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정부와 민간 기업의 협력을 통해 기술 발전과 시장 확대 추진 중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194030" y="2053746"/>
            <a:ext cx="3381214" cy="375369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</a:rPr>
              <a:t>시장 구조</a:t>
            </a:r>
            <a:endParaRPr kumimoji="1" lang="ko-KR" altLang="en-US" sz="1200" b="1" i="0" u="non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23137" y="2511941"/>
            <a:ext cx="3255482" cy="11330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공공의 안전 강화</a:t>
            </a:r>
            <a:r>
              <a:rPr kumimoji="1" lang="en-US" altLang="ko-KR" sz="1000" b="1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000" b="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공공장소에서의 안전을 높여 범죄 예방 및 사고를 줄임</a:t>
            </a:r>
            <a:endParaRPr kumimoji="1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공공 서비스의 효율성 증대</a:t>
            </a:r>
            <a:r>
              <a:rPr kumimoji="1" lang="en-US" altLang="ko-KR" sz="1000" b="1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000" b="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실시간 모니터링과 데이터를 활용</a:t>
            </a:r>
            <a:r>
              <a:rPr kumimoji="1" lang="en-US" altLang="ko-KR" sz="1000" b="1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+mn-ea"/>
              </a:rPr>
              <a:t>공공 서비스의 운영 효율성 높임</a:t>
            </a:r>
            <a:endParaRPr kumimoji="1" lang="en-US" altLang="ko-KR" sz="1000" b="1" dirty="0" smtClean="0">
              <a:solidFill>
                <a:srgbClr val="000000"/>
              </a:solidFill>
              <a:latin typeface="+mn-ea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실시간 모니터링 </a:t>
            </a:r>
            <a:r>
              <a:rPr kumimoji="1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: </a:t>
            </a:r>
            <a:r>
              <a:rPr kumimoji="1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실시간 영상 스트리밍을 통해 즉각적인 대응이 가능함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30756" y="2053746"/>
            <a:ext cx="3255483" cy="406953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</a:rPr>
              <a:t>Smart CCTV</a:t>
            </a:r>
            <a:r>
              <a:rPr kumimoji="1" lang="ko-KR" altLang="en-US" sz="1200" b="1" i="0" u="non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</a:rPr>
              <a:t>의 정의</a:t>
            </a:r>
            <a:endParaRPr kumimoji="1" lang="en-US" altLang="ko-KR" sz="1200" b="1" i="0" u="non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>
            <a:off x="3630572" y="5883014"/>
            <a:ext cx="3508403" cy="282575"/>
          </a:xfrm>
          <a:prstGeom prst="rightArrow">
            <a:avLst/>
          </a:prstGeom>
          <a:solidFill>
            <a:srgbClr val="88929B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  <p:sp>
        <p:nvSpPr>
          <p:cNvPr id="28" name="AutoShape 545"/>
          <p:cNvSpPr>
            <a:spLocks noChangeArrowheads="1"/>
          </p:cNvSpPr>
          <p:nvPr/>
        </p:nvSpPr>
        <p:spPr bwMode="auto">
          <a:xfrm>
            <a:off x="330757" y="5193691"/>
            <a:ext cx="9242490" cy="1258624"/>
          </a:xfrm>
          <a:prstGeom prst="rect">
            <a:avLst/>
          </a:prstGeom>
          <a:solidFill>
            <a:srgbClr val="FFFFFF">
              <a:alpha val="25098"/>
            </a:srgbClr>
          </a:solidFill>
          <a:ln w="19050" algn="ctr">
            <a:solidFill>
              <a:srgbClr val="C0C0C0"/>
            </a:solidFill>
            <a:round/>
            <a:headEnd/>
            <a:tailEnd/>
          </a:ln>
        </p:spPr>
        <p:txBody>
          <a:bodyPr lIns="72000" tIns="252000" rIns="0" bIns="3600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20548" y="5695566"/>
            <a:ext cx="2340000" cy="65881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5G</a:t>
            </a:r>
            <a:r>
              <a:rPr kumimoji="1" lang="ko-KR" altLang="en-US" sz="1200" b="1" kern="0" dirty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kumimoji="1" lang="ko-KR" altLang="en-US" sz="1200" b="1" kern="0" dirty="0" smtClean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연결을 통한 </a:t>
            </a:r>
            <a:r>
              <a:rPr kumimoji="1" lang="en-US" altLang="ko-KR" sz="1200" b="1" kern="0" dirty="0" smtClean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Smart CCTV </a:t>
            </a:r>
            <a:r>
              <a:rPr kumimoji="1" lang="ko-KR" altLang="en-US" sz="1200" b="1" kern="0" dirty="0" smtClean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시장 성장 및 기술 발전</a:t>
            </a:r>
            <a:endParaRPr kumimoji="1" lang="ko-KR" altLang="en-US" sz="1200" b="1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07327" y="5695566"/>
            <a:ext cx="2340000" cy="65881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Smart CCTV</a:t>
            </a:r>
            <a:r>
              <a:rPr kumimoji="1" lang="ko-KR" altLang="en-US" sz="1200" b="1" kern="0" dirty="0" smtClean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를 통해 안전 강화 및 공공 서비스 효율 증대</a:t>
            </a:r>
            <a:endParaRPr kumimoji="1" lang="ko-KR" altLang="en-US" sz="1200" b="1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38976" y="5695566"/>
            <a:ext cx="2340000" cy="65881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 smtClean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관제센터의 신속 대응 및 초기 구축 비용 문제 해결</a:t>
            </a:r>
            <a:r>
              <a:rPr kumimoji="1" lang="en-US" altLang="ko-KR" sz="1200" b="1" kern="0" dirty="0" smtClean="0">
                <a:solidFill>
                  <a:srgbClr val="000000"/>
                </a:solidFill>
                <a:latin typeface="나눔스퀘어 ExtraBold" pitchFamily="50" charset="-127"/>
                <a:ea typeface="나눔스퀘어 ExtraBold" pitchFamily="50" charset="-127"/>
              </a:rPr>
              <a:t>!!!</a:t>
            </a:r>
            <a:endParaRPr kumimoji="1" lang="ko-KR" altLang="en-US" sz="1200" b="1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384945" y="5267885"/>
            <a:ext cx="1656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What </a:t>
            </a:r>
            <a:r>
              <a:rPr kumimoji="1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to do? </a:t>
            </a:r>
            <a:endParaRPr kumimoji="1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84945" y="5996180"/>
            <a:ext cx="1656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latinLnBrk="1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How </a:t>
            </a:r>
            <a:r>
              <a:rPr kumimoji="1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to do?  </a:t>
            </a:r>
          </a:p>
        </p:txBody>
      </p:sp>
      <p:sp>
        <p:nvSpPr>
          <p:cNvPr id="35" name="AutoShape 128"/>
          <p:cNvSpPr>
            <a:spLocks noChangeArrowheads="1"/>
          </p:cNvSpPr>
          <p:nvPr/>
        </p:nvSpPr>
        <p:spPr bwMode="auto">
          <a:xfrm rot="5400000">
            <a:off x="1021652" y="5352063"/>
            <a:ext cx="382588" cy="960047"/>
          </a:xfrm>
          <a:prstGeom prst="rightArrow">
            <a:avLst>
              <a:gd name="adj1" fmla="val 68226"/>
              <a:gd name="adj2" fmla="val 44344"/>
            </a:avLst>
          </a:prstGeom>
          <a:gradFill rotWithShape="1">
            <a:gsLst>
              <a:gs pos="0">
                <a:srgbClr val="FFFFFF"/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50" y="2062467"/>
            <a:ext cx="1321074" cy="1232328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7E353A-B19B-4346-9BDB-B3B7653780A1}"/>
              </a:ext>
            </a:extLst>
          </p:cNvPr>
          <p:cNvGrpSpPr/>
          <p:nvPr/>
        </p:nvGrpSpPr>
        <p:grpSpPr>
          <a:xfrm>
            <a:off x="330756" y="1514767"/>
            <a:ext cx="9244488" cy="418746"/>
            <a:chOff x="270939" y="1631799"/>
            <a:chExt cx="6337369" cy="418746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D6B3517-F202-43CF-98A0-6DA39BD0FC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0939" y="1988840"/>
              <a:ext cx="6336000" cy="298"/>
            </a:xfrm>
            <a:prstGeom prst="line">
              <a:avLst/>
            </a:prstGeom>
            <a:noFill/>
            <a:ln w="31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951C1C-6C55-4EDA-8D7A-B145CB1E8E82}"/>
                </a:ext>
              </a:extLst>
            </p:cNvPr>
            <p:cNvSpPr txBox="1"/>
            <p:nvPr/>
          </p:nvSpPr>
          <p:spPr bwMode="auto">
            <a:xfrm>
              <a:off x="270939" y="1631799"/>
              <a:ext cx="6337369" cy="418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90000" rIns="91440" bIns="90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1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F5152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맑은 고딕" panose="020B0503020000020004" pitchFamily="50" charset="-127"/>
                </a:rPr>
                <a:t>Smart CCTV View: SCV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F5152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맑은 고딕" panose="020B0503020000020004" pitchFamily="50" charset="-127"/>
              </a:endParaRPr>
            </a:p>
          </p:txBody>
        </p:sp>
      </p:grpSp>
      <p:sp>
        <p:nvSpPr>
          <p:cNvPr id="40" name="Text Box 186"/>
          <p:cNvSpPr txBox="1">
            <a:spLocks noChangeArrowheads="1"/>
          </p:cNvSpPr>
          <p:nvPr/>
        </p:nvSpPr>
        <p:spPr bwMode="auto">
          <a:xfrm>
            <a:off x="2040948" y="5267885"/>
            <a:ext cx="7307540" cy="31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/>
          <a:lstStyle/>
          <a:p>
            <a:pPr marL="0" marR="0" lvl="0" indent="0" algn="ctr" defTabSz="914400" rtl="0" eaLnBrk="0" fontAlgn="ctr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1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“SCV”</a:t>
            </a:r>
            <a:r>
              <a:rPr kumimoji="1" lang="ko-KR" altLang="en-US" sz="1400" b="1" i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를 통해 </a:t>
            </a:r>
            <a:r>
              <a:rPr kumimoji="1" lang="ko-KR" altLang="en-US" sz="1400" b="1" i="1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빠르게 성장하는 </a:t>
            </a:r>
            <a:r>
              <a:rPr kumimoji="1" lang="en-US" altLang="ko-KR" sz="1400" b="1" i="1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Smart CCTV</a:t>
            </a:r>
            <a:r>
              <a:rPr kumimoji="1" lang="ko-KR" altLang="en-US" sz="1400" b="1" i="1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의</a:t>
            </a:r>
            <a:r>
              <a:rPr kumimoji="1" lang="ko-KR" altLang="en-US" sz="1400" b="1" i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kumimoji="1" lang="en-US" altLang="ko-KR" sz="1400" b="1" i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“</a:t>
            </a:r>
            <a:r>
              <a:rPr kumimoji="1" lang="ko-KR" altLang="en-US" sz="1400" b="1" i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인프라 구축</a:t>
            </a:r>
            <a:r>
              <a:rPr kumimoji="1" lang="en-US" altLang="ko-KR" sz="1400" b="1" i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”</a:t>
            </a:r>
            <a:r>
              <a:rPr kumimoji="1" lang="ko-KR" altLang="en-US" sz="1400" b="1" i="1" u="non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n-cs"/>
              </a:rPr>
              <a:t> </a:t>
            </a:r>
            <a:endParaRPr kumimoji="1" lang="ko-KR" altLang="en-US" sz="1400" b="1" i="1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0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-990601" y="85726"/>
            <a:chExt cx="11887202" cy="6686551"/>
          </a:xfrm>
        </p:grpSpPr>
        <p:sp>
          <p:nvSpPr>
            <p:cNvPr id="2" name="Shape 0"/>
            <p:cNvSpPr/>
            <p:nvPr/>
          </p:nvSpPr>
          <p:spPr>
            <a:xfrm>
              <a:off x="-990601" y="85726"/>
              <a:ext cx="11887202" cy="6686551"/>
            </a:xfrm>
            <a:prstGeom prst="rect">
              <a:avLst/>
            </a:prstGeom>
            <a:solidFill>
              <a:srgbClr val="F6F4F4"/>
            </a:solidFill>
            <a:ln/>
          </p:spPr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90601" y="85726"/>
              <a:ext cx="11887202" cy="2256711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2431100" y="3163246"/>
              <a:ext cx="4513420" cy="5641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4442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Ⅰ. </a:t>
              </a:r>
              <a:r>
                <a:rPr lang="ko-KR" alt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  <a:endParaRPr lang="en-US" sz="3555" dirty="0"/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928689" y="708610"/>
              <a:ext cx="150106" cy="24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74295" tIns="37148" rIns="74295" bIns="37148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073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928689" y="1080085"/>
              <a:ext cx="150106" cy="24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74295" tIns="37148" rIns="74295" bIns="37148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073"/>
            </a:p>
          </p:txBody>
        </p:sp>
        <p:sp>
          <p:nvSpPr>
            <p:cNvPr id="26" name="_x562681616"/>
            <p:cNvSpPr>
              <a:spLocks noChangeArrowheads="1"/>
            </p:cNvSpPr>
            <p:nvPr/>
          </p:nvSpPr>
          <p:spPr bwMode="auto">
            <a:xfrm>
              <a:off x="2911831" y="3968693"/>
              <a:ext cx="6009639" cy="1988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Smart </a:t>
              </a: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CCTV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의 정의</a:t>
              </a:r>
              <a:endParaRPr lang="en-US" altLang="ko-KR" sz="1950" dirty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시장 분석</a:t>
              </a:r>
              <a:endParaRPr lang="ko-KR" altLang="en-US" sz="488" dirty="0"/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3</a:t>
              </a: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사회적 분석과 국가적 과제</a:t>
              </a:r>
              <a:endParaRPr lang="ko-KR" altLang="en-US" sz="488" dirty="0"/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</a:rPr>
                <a:t>4</a:t>
              </a: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</a:rPr>
                <a:t>. </a:t>
              </a:r>
              <a:r>
                <a:rPr lang="ko-KR" altLang="en-US" sz="1950" dirty="0" err="1">
                  <a:solidFill>
                    <a:srgbClr val="000000"/>
                  </a:solidFill>
                  <a:latin typeface="나눔스퀘어_ac Bold"/>
                </a:rPr>
                <a:t>커스텀</a:t>
              </a:r>
              <a:r>
                <a:rPr lang="ko-KR" altLang="en-US" sz="1950" dirty="0">
                  <a:solidFill>
                    <a:srgbClr val="000000"/>
                  </a:solidFill>
                  <a:latin typeface="나눔스퀘어_ac Bold"/>
                </a:rPr>
                <a:t> </a:t>
              </a: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</a:rPr>
                <a:t>Smart CCTV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</a:rPr>
                <a:t>필요성</a:t>
              </a:r>
              <a:endParaRPr lang="ko-KR" altLang="en-US" sz="195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1" name="TextBox 5730"/>
          <p:cNvSpPr txBox="1"/>
          <p:nvPr/>
        </p:nvSpPr>
        <p:spPr>
          <a:xfrm>
            <a:off x="545624" y="163617"/>
            <a:ext cx="8100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/>
                <a:ea typeface="나눔스퀘어_ac ExtraBold" panose="020B0600000101010101" pitchFamily="50" charset="-127"/>
              </a:rPr>
              <a:t>1. </a:t>
            </a:r>
            <a:r>
              <a:rPr lang="en-US" altLang="ko-KR" sz="2000" dirty="0">
                <a:latin typeface="나눔스퀘어_ac Bold"/>
                <a:ea typeface="나눔스퀘어_ac ExtraBold" panose="020B0600000101010101"/>
              </a:rPr>
              <a:t>Smart</a:t>
            </a:r>
            <a:r>
              <a:rPr lang="en-US" altLang="ko-KR" sz="2000" dirty="0">
                <a:latin typeface="나눔스퀘어_ac Bold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 pitchFamily="50" charset="-127"/>
              </a:rPr>
              <a:t>CCTV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 pitchFamily="50" charset="-127"/>
              </a:rPr>
              <a:t>의 정의</a:t>
            </a:r>
            <a:endParaRPr lang="ko-KR" altLang="en-US" sz="2000" dirty="0">
              <a:latin typeface="나눔스퀘어_ac Bold"/>
              <a:ea typeface="나눔스퀘어_ac ExtraBold" panose="020B0600000101010101" pitchFamily="50" charset="-127"/>
            </a:endParaRPr>
          </a:p>
        </p:txBody>
      </p:sp>
      <p:cxnSp>
        <p:nvCxnSpPr>
          <p:cNvPr id="5735" name="직선 연결선 5734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7" name="TextBox 5736"/>
          <p:cNvSpPr txBox="1"/>
          <p:nvPr/>
        </p:nvSpPr>
        <p:spPr>
          <a:xfrm>
            <a:off x="545624" y="750178"/>
            <a:ext cx="900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CCTV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공공의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안전을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ko-KR" altLang="en-US" sz="1600" b="1" dirty="0" smtClean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모니터링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 서비스의 효율성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높여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즉각적인 대응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가능케 하는 중요한 역할을 함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740" name="그림 57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2" y="2407814"/>
            <a:ext cx="3735818" cy="3839879"/>
          </a:xfrm>
          <a:prstGeom prst="rect">
            <a:avLst/>
          </a:prstGeom>
        </p:spPr>
      </p:pic>
      <p:pic>
        <p:nvPicPr>
          <p:cNvPr id="5741" name="그림 57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44" y="2407815"/>
            <a:ext cx="4643032" cy="1607150"/>
          </a:xfrm>
          <a:prstGeom prst="rect">
            <a:avLst/>
          </a:prstGeom>
        </p:spPr>
      </p:pic>
      <p:pic>
        <p:nvPicPr>
          <p:cNvPr id="5742" name="그림 57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44" y="4091923"/>
            <a:ext cx="4643032" cy="20410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개요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040" y="1943499"/>
            <a:ext cx="3925581" cy="32717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스퀘어_ac Bold"/>
                <a:ea typeface="나눔스퀘어_ac ExtraBold" panose="020B0600000101010101" pitchFamily="50" charset="-127"/>
              </a:rPr>
              <a:t>Smart</a:t>
            </a:r>
            <a:r>
              <a:rPr lang="en-US" altLang="ko-KR" sz="1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CCTV</a:t>
            </a:r>
            <a:r>
              <a:rPr lang="ko-KR" altLang="en-US" sz="1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정의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87442" y="1943499"/>
            <a:ext cx="5168037" cy="32717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스퀘어_ac Bold"/>
                <a:ea typeface="나눔스퀘어_ac ExtraBold" panose="020B0600000101010101" pitchFamily="50" charset="-127"/>
              </a:rPr>
              <a:t>Smart CCTV</a:t>
            </a:r>
            <a:r>
              <a:rPr lang="ko-KR" altLang="en-US" sz="1400" dirty="0" smtClean="0">
                <a:latin typeface="나눔스퀘어_ac Bold"/>
                <a:ea typeface="나눔스퀘어_ac ExtraBold" panose="020B0600000101010101" pitchFamily="50" charset="-127"/>
              </a:rPr>
              <a:t>의 역할</a:t>
            </a:r>
            <a:endParaRPr lang="ko-KR" altLang="en-US" sz="1400" dirty="0">
              <a:latin typeface="나눔스퀘어_ac Bold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0040" y="2330857"/>
            <a:ext cx="3925581" cy="398069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87442" y="2330857"/>
            <a:ext cx="5168037" cy="398069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384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다리꼴 36"/>
          <p:cNvSpPr/>
          <p:nvPr/>
        </p:nvSpPr>
        <p:spPr>
          <a:xfrm>
            <a:off x="641936" y="4056825"/>
            <a:ext cx="8578263" cy="1812876"/>
          </a:xfrm>
          <a:prstGeom prst="trapezoid">
            <a:avLst>
              <a:gd name="adj" fmla="val 186255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n-cs"/>
            </a:endParaRPr>
          </a:p>
        </p:txBody>
      </p:sp>
      <p:sp>
        <p:nvSpPr>
          <p:cNvPr id="5737" name="TextBox 5736"/>
          <p:cNvSpPr txBox="1"/>
          <p:nvPr/>
        </p:nvSpPr>
        <p:spPr>
          <a:xfrm>
            <a:off x="552968" y="739468"/>
            <a:ext cx="9272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Smart CCTV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시장은 </a:t>
            </a:r>
            <a:r>
              <a:rPr lang="en-US" altLang="ko-KR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네트워크망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모니터링이 가능해짐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따라 세계적으로 성장하고 있으며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u="sng" dirty="0" smtClean="0">
                <a:solidFill>
                  <a:srgbClr val="CC99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우리나라에서도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 과제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ko-KR" altLang="en-US" sz="16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정부의 투자가 증가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 있음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968" y="172810"/>
            <a:ext cx="8905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/>
                <a:ea typeface="나눔스퀘어_ac ExtraBold" panose="020B0600000101010101"/>
              </a:rPr>
              <a:t>2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/>
              </a:rPr>
              <a:t>. 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/>
              </a:rPr>
              <a:t>시장 구조 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/>
              </a:rPr>
              <a:t>– 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/>
              </a:rPr>
              <a:t>시장 성장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/>
              </a:rPr>
              <a:t>, 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/>
              </a:rPr>
              <a:t>기술의 발전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/>
              </a:rPr>
              <a:t>, 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/>
              </a:rPr>
              <a:t>공공 과제와 투자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/>
              </a:rPr>
              <a:t> </a:t>
            </a:r>
            <a:endParaRPr lang="ko-KR" altLang="en-US" sz="2000" dirty="0">
              <a:latin typeface="나눔스퀘어_ac Bold"/>
              <a:ea typeface="나눔스퀘어_ac ExtraBold" panose="020B0600000101010101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개요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9" y="2707353"/>
            <a:ext cx="2402499" cy="176685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77581" y="2252316"/>
            <a:ext cx="2416601" cy="38546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스퀘어_ac Bold"/>
              </a:rPr>
              <a:t>5G </a:t>
            </a:r>
            <a:r>
              <a:rPr lang="ko-KR" altLang="en-US" sz="1400" dirty="0" smtClean="0">
                <a:latin typeface="나눔스퀘어_ac Bold"/>
              </a:rPr>
              <a:t>네트워크 연결</a:t>
            </a:r>
            <a:endParaRPr lang="ko-KR" altLang="en-US" sz="1400" dirty="0">
              <a:latin typeface="나눔스퀘어_ac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409" y="2704003"/>
            <a:ext cx="2402499" cy="177020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61116" y="4640760"/>
            <a:ext cx="2416602" cy="74995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/>
              <a:ea typeface="나눔스퀘어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202" y="4729010"/>
            <a:ext cx="2423891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 indent="-179388" defTabSz="91440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kumimoji="1"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</a:t>
            </a:r>
            <a:r>
              <a:rPr kumimoji="1" lang="en-US" altLang="ko-KR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kumimoji="1"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5G </a:t>
            </a:r>
            <a:r>
              <a:rPr kumimoji="1" lang="ko-KR" altLang="en-US" sz="9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네트워크망</a:t>
            </a: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</a:t>
            </a:r>
            <a:endParaRPr kumimoji="1" lang="en-US" altLang="ko-KR" sz="9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9388" lvl="0" indent="-179388" defTabSz="91440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</a:t>
            </a: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및 분석 가능</a:t>
            </a:r>
            <a:endParaRPr kumimoji="1" lang="en-US" altLang="ko-KR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207903" y="2252316"/>
            <a:ext cx="3445099" cy="3138400"/>
            <a:chOff x="3212759" y="1923386"/>
            <a:chExt cx="3445099" cy="3138400"/>
          </a:xfrm>
        </p:grpSpPr>
        <p:sp>
          <p:nvSpPr>
            <p:cNvPr id="14" name="직사각형 13"/>
            <p:cNvSpPr/>
            <p:nvPr/>
          </p:nvSpPr>
          <p:spPr>
            <a:xfrm>
              <a:off x="3217659" y="1923386"/>
              <a:ext cx="3440199" cy="38546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나눔스퀘어_ac Bold"/>
                </a:rPr>
                <a:t>Smart CCTV </a:t>
              </a:r>
              <a:r>
                <a:rPr lang="ko-KR" altLang="en-US" sz="1400" dirty="0" smtClean="0">
                  <a:latin typeface="나눔스퀘어_ac Bold"/>
                </a:rPr>
                <a:t>세계적 </a:t>
              </a:r>
              <a:r>
                <a:rPr lang="ko-KR" altLang="en-US" sz="1400" dirty="0" err="1" smtClean="0">
                  <a:latin typeface="나눔스퀘어_ac Bold"/>
                </a:rPr>
                <a:t>시장성장</a:t>
              </a:r>
              <a:endParaRPr lang="ko-KR" altLang="en-US" sz="1400" dirty="0">
                <a:latin typeface="나눔스퀘어_ac Bold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215174" y="2370718"/>
              <a:ext cx="3428118" cy="1774564"/>
              <a:chOff x="332984" y="2088619"/>
              <a:chExt cx="3650737" cy="152486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197831" y="2095154"/>
                <a:ext cx="1785890" cy="1517754"/>
              </a:xfrm>
              <a:prstGeom prst="rect">
                <a:avLst/>
              </a:prstGeom>
              <a:solidFill>
                <a:srgbClr val="F2F2F2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5738" name="그림 57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944" y="2088921"/>
                <a:ext cx="1783150" cy="1524560"/>
              </a:xfrm>
              <a:prstGeom prst="rect">
                <a:avLst/>
              </a:prstGeom>
            </p:spPr>
          </p:pic>
          <p:pic>
            <p:nvPicPr>
              <p:cNvPr id="5739" name="그림 57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737" y="2240321"/>
                <a:ext cx="1771984" cy="1193283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332984" y="2088619"/>
                <a:ext cx="1790110" cy="1524289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 bwMode="auto">
            <a:xfrm>
              <a:off x="3212759" y="4306896"/>
              <a:ext cx="3432948" cy="75489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/>
                <a:ea typeface="나눔스퀘어 Bold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70452" y="4288085"/>
              <a:ext cx="298811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lvl="0" indent="-179388" defTabSz="914400" eaLnBrk="0" fontAlgn="base" hangingPunct="0">
                <a:lnSpc>
                  <a:spcPct val="200000"/>
                </a:lnSpc>
                <a:spcBef>
                  <a:spcPts val="3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kumimoji="1" lang="ko-KR" altLang="en-US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ko-KR" altLang="en-US" sz="1050" b="1" dirty="0" smtClean="0">
                  <a:solidFill>
                    <a:srgbClr val="5B9BD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지능정보산업협회</a:t>
              </a:r>
              <a:r>
                <a:rPr kumimoji="1" lang="ko-KR" altLang="en-US" sz="9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</a:t>
              </a:r>
              <a:r>
                <a:rPr kumimoji="1" lang="ko-KR" altLang="en-US" sz="9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따르면 </a:t>
              </a:r>
              <a:r>
                <a:rPr kumimoji="1" lang="en-US" altLang="ko-KR" sz="9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Smart CCTV </a:t>
              </a:r>
              <a:r>
                <a:rPr kumimoji="1" lang="ko-KR" altLang="en-US" sz="9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시장은 세계적으로 빠르게 성장할 것으로 예측</a:t>
              </a:r>
              <a:endParaRPr kumimoji="1"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85" y="2717792"/>
            <a:ext cx="2493961" cy="175575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7346481" y="3246682"/>
            <a:ext cx="1050232" cy="0"/>
          </a:xfrm>
          <a:prstGeom prst="line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152328" y="2252316"/>
            <a:ext cx="2511412" cy="38920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 Bold"/>
              </a:rPr>
              <a:t>지자체</a:t>
            </a:r>
            <a:r>
              <a:rPr lang="en-US" altLang="ko-KR" sz="1400" dirty="0" smtClean="0">
                <a:latin typeface="나눔스퀘어_ac Bold"/>
              </a:rPr>
              <a:t> </a:t>
            </a:r>
            <a:r>
              <a:rPr lang="ko-KR" altLang="en-US" sz="1400" dirty="0" smtClean="0">
                <a:latin typeface="나눔스퀘어_ac Bold"/>
              </a:rPr>
              <a:t>공모사업 증가</a:t>
            </a:r>
            <a:endParaRPr lang="ko-KR" altLang="en-US" sz="1400" dirty="0">
              <a:latin typeface="나눔스퀘어_ac Bol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450" y="2711529"/>
            <a:ext cx="2511412" cy="176268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153031" y="4633640"/>
            <a:ext cx="2511412" cy="75926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0766" y="4699799"/>
            <a:ext cx="24424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91440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우리나라도 공공 </a:t>
            </a: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및</a:t>
            </a:r>
            <a:r>
              <a:rPr kumimoji="1"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부문 투자</a:t>
            </a:r>
            <a:endParaRPr kumimoji="1" lang="en-US" altLang="ko-KR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defTabSz="914400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경찰청과 지자체 </a:t>
            </a: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협력</a:t>
            </a:r>
            <a:r>
              <a:rPr kumimoji="1"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대도시 </a:t>
            </a: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중심으로 주요 </a:t>
            </a:r>
            <a:r>
              <a:rPr kumimoji="1"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 </a:t>
            </a:r>
            <a:r>
              <a:rPr kumimoji="1" lang="en-US" altLang="ko-KR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CCTV </a:t>
            </a:r>
            <a:r>
              <a:rPr kumimoji="1"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확대</a:t>
            </a:r>
            <a:endParaRPr kumimoji="1" lang="en-US" altLang="ko-KR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2796546" y="3361794"/>
            <a:ext cx="354985" cy="467748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74000"/>
                </a:srgbClr>
              </a:gs>
              <a:gs pos="80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6754198" y="3352722"/>
            <a:ext cx="354985" cy="467748"/>
          </a:xfrm>
          <a:prstGeom prst="rightArrow">
            <a:avLst/>
          </a:prstGeom>
          <a:gradFill flip="none" rotWithShape="1">
            <a:gsLst>
              <a:gs pos="0">
                <a:srgbClr val="5B9BD5">
                  <a:lumMod val="74000"/>
                </a:srgbClr>
              </a:gs>
              <a:gs pos="80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5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170" y="167190"/>
            <a:ext cx="8905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/>
                <a:ea typeface="나눔스퀘어_ac ExtraBold" panose="020B0600000101010101" pitchFamily="50" charset="-127"/>
              </a:rPr>
              <a:t>3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/>
                <a:ea typeface="나눔스퀘어_ac ExtraBold" panose="020B0600000101010101" pitchFamily="50" charset="-127"/>
              </a:rPr>
              <a:t>사회적 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 pitchFamily="50" charset="-127"/>
              </a:rPr>
              <a:t>분석과 </a:t>
            </a:r>
            <a:r>
              <a:rPr lang="ko-KR" altLang="en-US" sz="2000" dirty="0" err="1" smtClean="0">
                <a:latin typeface="나눔스퀘어_ac Bold"/>
                <a:ea typeface="나눔스퀘어_ac ExtraBold" panose="020B0600000101010101" pitchFamily="50" charset="-127"/>
              </a:rPr>
              <a:t>국과적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 pitchFamily="50" charset="-127"/>
              </a:rPr>
              <a:t> 과제</a:t>
            </a:r>
            <a:endParaRPr lang="ko-KR" altLang="en-US" sz="2000" dirty="0">
              <a:latin typeface="나눔스퀘어_ac Bold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개요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2103" y="5887372"/>
            <a:ext cx="2233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2"/>
                </a:solidFill>
              </a:rPr>
              <a:t>* </a:t>
            </a:r>
            <a:r>
              <a:rPr lang="ko-KR" altLang="en-US" sz="700" dirty="0" smtClean="0">
                <a:solidFill>
                  <a:schemeClr val="bg2"/>
                </a:solidFill>
              </a:rPr>
              <a:t>출처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smtClean="0">
                <a:solidFill>
                  <a:schemeClr val="bg2"/>
                </a:solidFill>
              </a:rPr>
              <a:t>지능형 </a:t>
            </a:r>
            <a:r>
              <a:rPr lang="en-US" altLang="ko-KR" sz="700" dirty="0" smtClean="0">
                <a:solidFill>
                  <a:schemeClr val="bg2"/>
                </a:solidFill>
              </a:rPr>
              <a:t>CCTV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설치예산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‘0</a:t>
            </a:r>
            <a:r>
              <a:rPr lang="ko-KR" altLang="en-US" sz="700" dirty="0" smtClean="0">
                <a:solidFill>
                  <a:schemeClr val="bg2"/>
                </a:solidFill>
              </a:rPr>
              <a:t>원</a:t>
            </a:r>
            <a:r>
              <a:rPr lang="en-US" altLang="ko-KR" sz="700" dirty="0" smtClean="0">
                <a:solidFill>
                  <a:schemeClr val="bg2"/>
                </a:solidFill>
              </a:rPr>
              <a:t>‘. </a:t>
            </a:r>
            <a:r>
              <a:rPr lang="ko-KR" altLang="en-US" sz="700" dirty="0" smtClean="0">
                <a:solidFill>
                  <a:schemeClr val="bg2"/>
                </a:solidFill>
              </a:rPr>
              <a:t>한경</a:t>
            </a:r>
            <a:r>
              <a:rPr lang="en-US" altLang="ko-KR" sz="700" dirty="0" smtClean="0">
                <a:solidFill>
                  <a:schemeClr val="bg2"/>
                </a:solidFill>
              </a:rPr>
              <a:t>, 2024.01</a:t>
            </a:r>
            <a:endParaRPr lang="ko-KR" altLang="en-US" sz="700" dirty="0">
              <a:solidFill>
                <a:schemeClr val="bg2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059960"/>
              </p:ext>
            </p:extLst>
          </p:nvPr>
        </p:nvGraphicFramePr>
        <p:xfrm>
          <a:off x="6032103" y="5016357"/>
          <a:ext cx="3523376" cy="8229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80844">
                  <a:extLst>
                    <a:ext uri="{9D8B030D-6E8A-4147-A177-3AD203B41FA5}">
                      <a16:colId xmlns:a16="http://schemas.microsoft.com/office/drawing/2014/main" val="1383136494"/>
                    </a:ext>
                  </a:extLst>
                </a:gridCol>
                <a:gridCol w="880844">
                  <a:extLst>
                    <a:ext uri="{9D8B030D-6E8A-4147-A177-3AD203B41FA5}">
                      <a16:colId xmlns:a16="http://schemas.microsoft.com/office/drawing/2014/main" val="1151801730"/>
                    </a:ext>
                  </a:extLst>
                </a:gridCol>
                <a:gridCol w="880844">
                  <a:extLst>
                    <a:ext uri="{9D8B030D-6E8A-4147-A177-3AD203B41FA5}">
                      <a16:colId xmlns:a16="http://schemas.microsoft.com/office/drawing/2014/main" val="812795380"/>
                    </a:ext>
                  </a:extLst>
                </a:gridCol>
                <a:gridCol w="880844">
                  <a:extLst>
                    <a:ext uri="{9D8B030D-6E8A-4147-A177-3AD203B41FA5}">
                      <a16:colId xmlns:a16="http://schemas.microsoft.com/office/drawing/2014/main" val="4155627171"/>
                    </a:ext>
                  </a:extLst>
                </a:gridCol>
              </a:tblGrid>
              <a:tr h="222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지능형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차이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457333"/>
                  </a:ext>
                </a:extLst>
              </a:tr>
              <a:tr h="222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서울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23.8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160.7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52440"/>
                  </a:ext>
                </a:extLst>
              </a:tr>
              <a:tr h="222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인천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12.8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928855"/>
                  </a:ext>
                </a:extLst>
              </a:tr>
            </a:tbl>
          </a:graphicData>
        </a:graphic>
      </p:graphicFrame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2001034744"/>
              </p:ext>
            </p:extLst>
          </p:nvPr>
        </p:nvGraphicFramePr>
        <p:xfrm>
          <a:off x="6032103" y="2649223"/>
          <a:ext cx="3523376" cy="228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834839" y="4537860"/>
            <a:ext cx="757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2"/>
                </a:solidFill>
              </a:rPr>
              <a:t>(</a:t>
            </a:r>
            <a:r>
              <a:rPr lang="ko-KR" altLang="en-US" sz="700" dirty="0" smtClean="0">
                <a:solidFill>
                  <a:schemeClr val="bg2"/>
                </a:solidFill>
              </a:rPr>
              <a:t>단위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smtClean="0">
                <a:solidFill>
                  <a:schemeClr val="bg2"/>
                </a:solidFill>
              </a:rPr>
              <a:t>억원</a:t>
            </a:r>
            <a:r>
              <a:rPr lang="en-US" altLang="ko-KR" sz="700" dirty="0">
                <a:solidFill>
                  <a:schemeClr val="bg2"/>
                </a:solidFill>
              </a:rPr>
              <a:t>)</a:t>
            </a:r>
            <a:endParaRPr lang="ko-KR" altLang="en-US" sz="700" dirty="0">
              <a:solidFill>
                <a:schemeClr val="bg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32103" y="2606140"/>
            <a:ext cx="3523376" cy="233758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32103" y="2206339"/>
            <a:ext cx="3523376" cy="32717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/>
                <a:ea typeface="나눔스퀘어_ac ExtraBold" panose="020B0600000101010101" pitchFamily="50" charset="-127"/>
              </a:rPr>
              <a:t>인프라 구축 비용 증가</a:t>
            </a:r>
            <a:endParaRPr lang="ko-KR" altLang="en-US" sz="1400" dirty="0">
              <a:latin typeface="나눔스퀘어 Bold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037" y="2601168"/>
            <a:ext cx="5588394" cy="2342558"/>
            <a:chOff x="305053" y="2083031"/>
            <a:chExt cx="4202470" cy="1433894"/>
          </a:xfrm>
        </p:grpSpPr>
        <p:grpSp>
          <p:nvGrpSpPr>
            <p:cNvPr id="3" name="그룹 2"/>
            <p:cNvGrpSpPr/>
            <p:nvPr/>
          </p:nvGrpSpPr>
          <p:grpSpPr>
            <a:xfrm>
              <a:off x="305053" y="2083031"/>
              <a:ext cx="2068871" cy="1433893"/>
              <a:chOff x="296354" y="2330857"/>
              <a:chExt cx="5085020" cy="398069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54" y="2741079"/>
                <a:ext cx="5068117" cy="316025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296354" y="2330857"/>
                <a:ext cx="5085020" cy="3980695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441991" y="2083031"/>
              <a:ext cx="2065532" cy="1433894"/>
              <a:chOff x="5536883" y="2330858"/>
              <a:chExt cx="4018596" cy="398069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7508" y="2914669"/>
                <a:ext cx="3948626" cy="2672966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5536883" y="2330858"/>
                <a:ext cx="4018596" cy="3980694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3161711" y="2206339"/>
            <a:ext cx="2746720" cy="32717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Bold"/>
                <a:ea typeface="나눔스퀘어_ac ExtraBold" panose="020B0600000101010101" pitchFamily="50" charset="-127"/>
              </a:rPr>
              <a:t>지능형</a:t>
            </a:r>
            <a:r>
              <a:rPr lang="en-US" altLang="ko-KR" sz="1600" dirty="0" smtClean="0">
                <a:latin typeface="나눔스퀘어 Bold"/>
                <a:ea typeface="나눔스퀘어_ac ExtraBold" panose="020B0600000101010101" pitchFamily="50" charset="-127"/>
              </a:rPr>
              <a:t>CCTV </a:t>
            </a:r>
            <a:r>
              <a:rPr lang="ko-KR" altLang="en-US" sz="1600" dirty="0" smtClean="0">
                <a:latin typeface="나눔스퀘어 Bold"/>
                <a:ea typeface="나눔스퀘어_ac ExtraBold" panose="020B0600000101010101" pitchFamily="50" charset="-127"/>
              </a:rPr>
              <a:t>만족도 평가</a:t>
            </a:r>
            <a:endParaRPr lang="ko-KR" altLang="en-US" sz="1600" dirty="0">
              <a:latin typeface="나눔스퀘어 Bold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038" y="2206339"/>
            <a:ext cx="2742013" cy="32717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스퀘어 Bold"/>
                <a:ea typeface="나눔스퀘어_ac ExtraBold" panose="020B0600000101010101" pitchFamily="50" charset="-127"/>
              </a:rPr>
              <a:t>CCTV</a:t>
            </a:r>
            <a:r>
              <a:rPr lang="ko-KR" altLang="en-US" sz="1400" dirty="0" smtClean="0">
                <a:latin typeface="나눔스퀘어 Bold"/>
                <a:ea typeface="나눔스퀘어_ac ExtraBold" panose="020B0600000101010101" pitchFamily="50" charset="-127"/>
              </a:rPr>
              <a:t>관제센터 현황</a:t>
            </a:r>
            <a:endParaRPr lang="ko-KR" altLang="en-US" sz="1400" dirty="0">
              <a:latin typeface="나눔스퀘어 Bold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0038" y="5016358"/>
            <a:ext cx="5588393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행안부</a:t>
            </a:r>
            <a:r>
              <a:rPr lang="ko-KR" altLang="en-US" sz="1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권장 기준 </a:t>
            </a:r>
            <a:r>
              <a:rPr lang="ko-KR" altLang="en-US" sz="1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초과</a:t>
            </a:r>
            <a:r>
              <a:rPr lang="en-US" altLang="ko-KR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 - 2022</a:t>
            </a: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CCTV</a:t>
            </a: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관제센터 직원 </a:t>
            </a:r>
            <a:r>
              <a:rPr lang="en-US" altLang="ko-KR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명당 평균 </a:t>
            </a:r>
            <a:r>
              <a:rPr lang="en-US" altLang="ko-KR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357</a:t>
            </a: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관제 중</a:t>
            </a:r>
            <a:r>
              <a:rPr lang="en-US" altLang="ko-KR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그에 따라 지능형</a:t>
            </a:r>
            <a:r>
              <a:rPr lang="en-US" altLang="ko-KR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(AI)CCTV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만족도는 증가하고 있는 추세</a:t>
            </a:r>
            <a:endParaRPr lang="ko-KR" altLang="en-US" sz="1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673" y="708460"/>
            <a:ext cx="936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문제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행정안전부</a:t>
            </a:r>
            <a:r>
              <a:rPr lang="ko-KR" altLang="en-US" sz="1600" b="1" dirty="0" smtClean="0">
                <a:solidFill>
                  <a:srgbClr val="5B9BD5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권장 기준인 </a:t>
            </a:r>
            <a:r>
              <a:rPr lang="en-US" altLang="ko-KR" sz="16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인당 </a:t>
            </a:r>
            <a:r>
              <a:rPr lang="en-US" altLang="ko-KR" sz="16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50</a:t>
            </a:r>
            <a:r>
              <a:rPr lang="ko-KR" alt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대를 초과</a:t>
            </a:r>
            <a:r>
              <a:rPr lang="ko-KR" altLang="en-US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하여 사건 발생 시 </a:t>
            </a:r>
            <a:r>
              <a:rPr lang="ko-KR" altLang="en-US" sz="1600" dirty="0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신속한 대응이 어려운 상황</a:t>
            </a:r>
            <a:r>
              <a:rPr lang="ko-KR" altLang="en-US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임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문제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Ⅱ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설치되어 있는 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Smart CCTV</a:t>
            </a:r>
            <a:r>
              <a:rPr lang="ko-KR" altLang="en-US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의 만족도는 높으나 </a:t>
            </a:r>
            <a:r>
              <a:rPr lang="ko-KR" alt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초기 구축 비용이 높아</a:t>
            </a:r>
            <a:r>
              <a:rPr lang="ko-KR" altLang="en-US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현실적인 문제점이 있음</a:t>
            </a:r>
            <a:r>
              <a:rPr lang="en-US" altLang="ko-KR" sz="160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en-US" altLang="ko-KR" sz="160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39" y="845494"/>
            <a:ext cx="947247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rgbClr val="CC9900"/>
                </a:solidFill>
                <a:latin typeface="+mn-ea"/>
              </a:rPr>
              <a:t>※ </a:t>
            </a:r>
            <a:r>
              <a:rPr lang="ko-KR" altLang="en-US" sz="1400" u="sng" dirty="0" smtClean="0">
                <a:solidFill>
                  <a:srgbClr val="CC9900"/>
                </a:solidFill>
                <a:latin typeface="+mn-ea"/>
              </a:rPr>
              <a:t>이러한 </a:t>
            </a:r>
            <a:r>
              <a:rPr lang="ko-KR" altLang="en-US" sz="1400" u="sng" dirty="0" smtClean="0">
                <a:solidFill>
                  <a:srgbClr val="CC9900"/>
                </a:solidFill>
                <a:latin typeface="+mn-ea"/>
              </a:rPr>
              <a:t>문제점들</a:t>
            </a:r>
            <a:r>
              <a:rPr lang="ko-KR" altLang="en-US" sz="1400" dirty="0" smtClean="0">
                <a:latin typeface="+mn-ea"/>
              </a:rPr>
              <a:t>의 해결을 위해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맞춤형 대응</a:t>
            </a:r>
            <a:r>
              <a:rPr lang="ko-KR" altLang="en-US" sz="1400" dirty="0" smtClean="0">
                <a:latin typeface="+mn-ea"/>
              </a:rPr>
              <a:t>과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비용 효율성</a:t>
            </a:r>
            <a:r>
              <a:rPr lang="ko-KR" altLang="en-US" sz="1400" dirty="0" smtClean="0">
                <a:latin typeface="+mn-ea"/>
              </a:rPr>
              <a:t>에 초점을 맞춰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관제센터의 문제점</a:t>
            </a:r>
            <a:r>
              <a:rPr lang="ko-KR" altLang="en-US" sz="1400" dirty="0" smtClean="0">
                <a:latin typeface="+mn-ea"/>
              </a:rPr>
              <a:t>과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초기 구축 비용</a:t>
            </a:r>
            <a:r>
              <a:rPr lang="ko-KR" altLang="en-US" sz="1400" b="1" dirty="0" smtClean="0">
                <a:solidFill>
                  <a:srgbClr val="5B9BD5"/>
                </a:solidFill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개선에 특화된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지역별 특성에 맞는 </a:t>
            </a:r>
            <a:r>
              <a:rPr lang="ko-KR" altLang="en-US" sz="1400" b="1" dirty="0" err="1" smtClean="0">
                <a:solidFill>
                  <a:srgbClr val="0070C0"/>
                </a:solidFill>
                <a:latin typeface="+mn-ea"/>
              </a:rPr>
              <a:t>커스텀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Smart CCTV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의 필요성</a:t>
            </a:r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”</a:t>
            </a:r>
            <a:r>
              <a:rPr lang="ko-KR" altLang="en-US" sz="1400" dirty="0" smtClean="0">
                <a:latin typeface="+mn-ea"/>
              </a:rPr>
              <a:t>을 강조하고자 합니다</a:t>
            </a:r>
            <a:r>
              <a:rPr lang="en-US" altLang="ko-KR" sz="1400" dirty="0" smtClean="0">
                <a:latin typeface="+mn-ea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9362" y="5792323"/>
            <a:ext cx="8753236" cy="562757"/>
          </a:xfrm>
          <a:prstGeom prst="rect">
            <a:avLst/>
          </a:prstGeom>
          <a:solidFill>
            <a:srgbClr val="194775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 latinLnBrk="1"/>
            <a:r>
              <a:rPr lang="en-US" altLang="ko-KR" sz="1950" b="1" dirty="0" smtClean="0">
                <a:solidFill>
                  <a:srgbClr val="F7F7F7"/>
                </a:solidFill>
                <a:latin typeface="나눔스퀘어_ac Bold"/>
              </a:rPr>
              <a:t>※ </a:t>
            </a:r>
            <a:r>
              <a:rPr lang="ko-KR" altLang="en-US" sz="1950" b="1" dirty="0" smtClean="0">
                <a:solidFill>
                  <a:srgbClr val="F7F7F7"/>
                </a:solidFill>
                <a:latin typeface="나눔스퀘어_ac Bold"/>
              </a:rPr>
              <a:t>각 </a:t>
            </a:r>
            <a:r>
              <a:rPr lang="en-US" altLang="ko-KR" sz="1950" b="1" dirty="0">
                <a:solidFill>
                  <a:srgbClr val="F7F7F7"/>
                </a:solidFill>
                <a:latin typeface="나눔스퀘어_ac Bold"/>
              </a:rPr>
              <a:t>CCTV</a:t>
            </a:r>
            <a:r>
              <a:rPr lang="ko-KR" altLang="en-US" sz="1950" b="1" dirty="0">
                <a:solidFill>
                  <a:srgbClr val="F7F7F7"/>
                </a:solidFill>
                <a:latin typeface="나눔스퀘어_ac Bold"/>
              </a:rPr>
              <a:t>별로 해당 지역의 특성을 고려한 </a:t>
            </a:r>
            <a:r>
              <a:rPr lang="ko-KR" altLang="en-US" sz="1950" b="1" dirty="0" err="1">
                <a:solidFill>
                  <a:srgbClr val="F7F7F7"/>
                </a:solidFill>
                <a:latin typeface="나눔스퀘어_ac Bold"/>
              </a:rPr>
              <a:t>커스텀</a:t>
            </a:r>
            <a:r>
              <a:rPr lang="ko-KR" altLang="en-US" sz="1950" b="1" dirty="0">
                <a:solidFill>
                  <a:srgbClr val="F7F7F7"/>
                </a:solidFill>
                <a:latin typeface="나눔스퀘어_ac Bold"/>
              </a:rPr>
              <a:t> </a:t>
            </a:r>
            <a:r>
              <a:rPr lang="en-US" altLang="ko-KR" sz="1950" b="1" dirty="0">
                <a:solidFill>
                  <a:srgbClr val="F7F7F7"/>
                </a:solidFill>
                <a:latin typeface="나눔스퀘어_ac Bold"/>
              </a:rPr>
              <a:t>Smart </a:t>
            </a:r>
            <a:r>
              <a:rPr lang="en-US" altLang="ko-KR" sz="1950" b="1" dirty="0" smtClean="0">
                <a:solidFill>
                  <a:srgbClr val="F7F7F7"/>
                </a:solidFill>
                <a:latin typeface="나눔스퀘어_ac Bold"/>
              </a:rPr>
              <a:t>CCTV</a:t>
            </a:r>
            <a:r>
              <a:rPr lang="ko-KR" altLang="en-US" sz="1950" b="1" dirty="0" smtClean="0">
                <a:solidFill>
                  <a:srgbClr val="F7F7F7"/>
                </a:solidFill>
                <a:latin typeface="나눔스퀘어_ac Bold"/>
              </a:rPr>
              <a:t> 필요</a:t>
            </a:r>
            <a:r>
              <a:rPr lang="en-US" altLang="ko-KR" sz="1950" b="1" dirty="0" smtClean="0">
                <a:solidFill>
                  <a:srgbClr val="F7F7F7"/>
                </a:solidFill>
                <a:latin typeface="나눔스퀘어_ac Bold"/>
              </a:rPr>
              <a:t>!!!</a:t>
            </a:r>
            <a:endParaRPr lang="ko-KR" altLang="en-US" sz="1950" b="1" dirty="0">
              <a:solidFill>
                <a:srgbClr val="F7F7F7"/>
              </a:solidFill>
              <a:latin typeface="나눔스퀘어_ac Bold"/>
            </a:endParaRPr>
          </a:p>
        </p:txBody>
      </p:sp>
      <p:sp>
        <p:nvSpPr>
          <p:cNvPr id="36" name="AutoShape 41" hidden="1"/>
          <p:cNvSpPr>
            <a:spLocks noSelect="1" noChangeArrowheads="1"/>
          </p:cNvSpPr>
          <p:nvPr/>
        </p:nvSpPr>
        <p:spPr bwMode="auto">
          <a:xfrm>
            <a:off x="0" y="1014412"/>
            <a:ext cx="1289844" cy="1289844"/>
          </a:xfrm>
          <a:custGeom>
            <a:avLst/>
            <a:gdLst>
              <a:gd name="G0" fmla="+- 10800 0 0"/>
              <a:gd name="G1" fmla="*/ 10800 1 2"/>
              <a:gd name="G2" fmla="+- G1 10800 0"/>
              <a:gd name="T0" fmla="*/ 10800 w 21600"/>
              <a:gd name="T1" fmla="*/ 0 h 21600"/>
              <a:gd name="T2" fmla="*/ 5400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/>
          </a:p>
        </p:txBody>
      </p:sp>
      <p:sp>
        <p:nvSpPr>
          <p:cNvPr id="37" name="_x562684136" descr="~X8EF"/>
          <p:cNvSpPr>
            <a:spLocks noChangeArrowheads="1"/>
          </p:cNvSpPr>
          <p:nvPr/>
        </p:nvSpPr>
        <p:spPr bwMode="auto">
          <a:xfrm rot="10800000">
            <a:off x="1421823" y="5309102"/>
            <a:ext cx="7148314" cy="384162"/>
          </a:xfrm>
          <a:custGeom>
            <a:avLst/>
            <a:gdLst>
              <a:gd name="G0" fmla="+- 10837 0 0"/>
              <a:gd name="G1" fmla="*/ 10837 1 2"/>
              <a:gd name="G2" fmla="+- G1 10800 0"/>
              <a:gd name="T0" fmla="*/ 10837 w 21600"/>
              <a:gd name="T1" fmla="*/ 0 h 21600"/>
              <a:gd name="T2" fmla="*/ 5419 w 21600"/>
              <a:gd name="T3" fmla="*/ 108000 h 21600"/>
              <a:gd name="T4" fmla="*/ -2134956496 w 21600"/>
              <a:gd name="T5" fmla="*/ -2134945696 h 21600"/>
              <a:gd name="T6" fmla="*/ 21600 w 21600"/>
              <a:gd name="T7" fmla="*/ 1621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0" b="0"/>
            <a:pathLst>
              <a:path w="21600" h="21600">
                <a:moveTo>
                  <a:pt x="10837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8000">
                <a:schemeClr val="bg1"/>
              </a:gs>
              <a:gs pos="58000">
                <a:srgbClr val="809AB3"/>
              </a:gs>
              <a:gs pos="28000">
                <a:schemeClr val="accent1">
                  <a:lumMod val="20000"/>
                  <a:lumOff val="80000"/>
                </a:schemeClr>
              </a:gs>
              <a:gs pos="100000">
                <a:srgbClr val="194775"/>
              </a:gs>
            </a:gsLst>
            <a:lin ang="16200000" scaled="1"/>
          </a:gra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073" dirty="0"/>
          </a:p>
        </p:txBody>
      </p:sp>
      <p:sp>
        <p:nvSpPr>
          <p:cNvPr id="21" name="TextBox 20"/>
          <p:cNvSpPr txBox="1"/>
          <p:nvPr/>
        </p:nvSpPr>
        <p:spPr>
          <a:xfrm>
            <a:off x="563886" y="168012"/>
            <a:ext cx="8905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/>
                <a:ea typeface="나눔스퀘어_ac ExtraBold" panose="020B0600000101010101" pitchFamily="50" charset="-127"/>
              </a:rPr>
              <a:t>4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 pitchFamily="50" charset="-127"/>
              </a:rPr>
              <a:t>.  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 pitchFamily="50" charset="-127"/>
              </a:rPr>
              <a:t>왜 필요할까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 pitchFamily="50" charset="-127"/>
              </a:rPr>
              <a:t>? – </a:t>
            </a:r>
            <a:r>
              <a:rPr lang="ko-KR" altLang="en-US" sz="2000" dirty="0" err="1" smtClean="0">
                <a:latin typeface="나눔스퀘어_ac Bold"/>
                <a:ea typeface="나눔스퀘어_ac ExtraBold" panose="020B0600000101010101" pitchFamily="50" charset="-127"/>
              </a:rPr>
              <a:t>커스텀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_ac Bold"/>
                <a:ea typeface="나눔스퀘어_ac ExtraBold" panose="020B0600000101010101" pitchFamily="50" charset="-127"/>
              </a:rPr>
              <a:t>Smart CCTV</a:t>
            </a:r>
            <a:r>
              <a:rPr lang="ko-KR" altLang="en-US" sz="2000" dirty="0" smtClean="0">
                <a:latin typeface="나눔스퀘어_ac Bold"/>
                <a:ea typeface="나눔스퀘어_ac ExtraBold" panose="020B0600000101010101" pitchFamily="50" charset="-127"/>
              </a:rPr>
              <a:t>의 필요성</a:t>
            </a:r>
            <a:endParaRPr lang="ko-KR" altLang="en-US" sz="2000" dirty="0">
              <a:latin typeface="나눔스퀘어_ac Bold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01176" y="216051"/>
            <a:ext cx="3090974" cy="262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I. </a:t>
            </a:r>
            <a:r>
              <a:rPr kumimoji="1" lang="ko-KR" altLang="en-US" sz="1108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개요</a:t>
            </a:r>
            <a:endParaRPr kumimoji="1" lang="en-US" altLang="ko-KR" sz="1292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0039" y="1730675"/>
            <a:ext cx="923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19361" y="1918207"/>
            <a:ext cx="3988091" cy="3373614"/>
            <a:chOff x="561122" y="1933447"/>
            <a:chExt cx="3988091" cy="3373614"/>
          </a:xfrm>
        </p:grpSpPr>
        <p:sp>
          <p:nvSpPr>
            <p:cNvPr id="22" name="직사각형 21"/>
            <p:cNvSpPr/>
            <p:nvPr/>
          </p:nvSpPr>
          <p:spPr bwMode="auto">
            <a:xfrm>
              <a:off x="561123" y="4397905"/>
              <a:ext cx="3988090" cy="90915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9388" marR="0" lvl="0" indent="-179388" algn="l" defTabSz="914400" rtl="0" eaLnBrk="0" fontAlgn="base" latinLnBrk="0" hangingPunct="0">
                <a:lnSpc>
                  <a:spcPct val="12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맞춤형 대응 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: 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각 지역의 특성과 범죄 유형에 최적화된 </a:t>
              </a:r>
              <a:r>
                <a:rPr kumimoji="1" lang="ko-KR" altLang="en-US" sz="1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커스텀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Smart CCTV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로 신속한 사건 대응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561122" y="1933447"/>
              <a:ext cx="3988091" cy="382776"/>
            </a:xfrm>
            <a:prstGeom prst="rect">
              <a:avLst/>
            </a:prstGeom>
            <a:solidFill>
              <a:srgbClr val="5B9BD5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+mn-ea"/>
                </a:rPr>
                <a:t>CCTV</a:t>
              </a:r>
              <a:r>
                <a:rPr kumimoji="1" lang="ko-KR" altLang="en-US" sz="1200" b="1" dirty="0" smtClean="0">
                  <a:solidFill>
                    <a:srgbClr val="FFFFFF"/>
                  </a:solidFill>
                  <a:latin typeface="+mn-ea"/>
                </a:rPr>
                <a:t>관제센터 문제점 해결</a:t>
              </a:r>
              <a:endParaRPr kumimoji="1" lang="ko-KR" altLang="en-US" sz="1200" b="1" dirty="0">
                <a:solidFill>
                  <a:srgbClr val="FFFFFF"/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23" y="2316223"/>
              <a:ext cx="3988089" cy="2081682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61123" y="2301766"/>
              <a:ext cx="3988090" cy="209613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268061" y="1918207"/>
            <a:ext cx="3988095" cy="3373614"/>
            <a:chOff x="5071741" y="1953520"/>
            <a:chExt cx="3988095" cy="3373614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071742" y="4417978"/>
              <a:ext cx="3988091" cy="90915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179388" marR="0" lvl="0" indent="-179388" algn="l" defTabSz="914400" rtl="0" eaLnBrk="0" fontAlgn="base" latinLnBrk="0" hangingPunct="0">
                <a:lnSpc>
                  <a:spcPct val="12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비용 효율성 </a:t>
              </a:r>
              <a:r>
                <a: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: </a:t>
              </a:r>
              <a:r>
                <a:rPr kumimoji="1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초기 구축 비용 절감을 위한 저렴한 설계 및 운영과 지역별 특화된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1" lang="en-US" altLang="ko-KR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CCTV </a:t>
              </a:r>
              <a:r>
                <a:rPr kumimoji="1" lang="ko-KR" altLang="en-US" sz="1000" b="1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시스템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071743" y="1953520"/>
              <a:ext cx="3988091" cy="382776"/>
            </a:xfrm>
            <a:prstGeom prst="rect">
              <a:avLst/>
            </a:prstGeom>
            <a:solidFill>
              <a:srgbClr val="5B9BD5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200" b="1" dirty="0" smtClean="0">
                  <a:solidFill>
                    <a:srgbClr val="FFFFFF"/>
                  </a:solidFill>
                  <a:latin typeface="+mn-ea"/>
                </a:rPr>
                <a:t>초기 구축 비용 개선 문제점 해결</a:t>
              </a:r>
              <a:endParaRPr kumimoji="1" lang="ko-KR" altLang="en-US" sz="1200" b="1" dirty="0">
                <a:solidFill>
                  <a:srgbClr val="FFFFFF"/>
                </a:solidFill>
                <a:latin typeface="+mn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509" y="2343524"/>
              <a:ext cx="3985327" cy="2081682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071741" y="2329067"/>
              <a:ext cx="3988092" cy="209613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0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-990600" y="85726"/>
            <a:chExt cx="11887200" cy="6686550"/>
          </a:xfrm>
        </p:grpSpPr>
        <p:sp>
          <p:nvSpPr>
            <p:cNvPr id="2" name="Shape 0"/>
            <p:cNvSpPr/>
            <p:nvPr/>
          </p:nvSpPr>
          <p:spPr>
            <a:xfrm>
              <a:off x="-990600" y="85726"/>
              <a:ext cx="11887200" cy="6686550"/>
            </a:xfrm>
            <a:prstGeom prst="rect">
              <a:avLst/>
            </a:prstGeom>
            <a:solidFill>
              <a:srgbClr val="F6F4F4"/>
            </a:solidFill>
            <a:ln/>
          </p:spPr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90600" y="85726"/>
              <a:ext cx="11887200" cy="2256711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2431100" y="2923715"/>
              <a:ext cx="4513420" cy="5641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defTabSz="742957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Ⅱ. </a:t>
              </a:r>
              <a:r>
                <a:rPr lang="ko-KR" alt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ko-KR" altLang="en-US" sz="1400" dirty="0"/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928689" y="708610"/>
              <a:ext cx="150106" cy="24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74295" tIns="37148" rIns="74295" bIns="37148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073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928689" y="1080085"/>
              <a:ext cx="150106" cy="24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74295" tIns="37148" rIns="74295" bIns="37148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073"/>
            </a:p>
          </p:txBody>
        </p:sp>
        <p:sp>
          <p:nvSpPr>
            <p:cNvPr id="26" name="_x562681616"/>
            <p:cNvSpPr>
              <a:spLocks noChangeArrowheads="1"/>
            </p:cNvSpPr>
            <p:nvPr/>
          </p:nvSpPr>
          <p:spPr bwMode="auto">
            <a:xfrm>
              <a:off x="2994170" y="4069170"/>
              <a:ext cx="6009640" cy="1988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개발환경</a:t>
              </a:r>
              <a:endParaRPr lang="en-US" altLang="ko-KR" sz="1950" dirty="0" smtClean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아키텍처 설계</a:t>
              </a:r>
              <a:endParaRPr lang="en-US" altLang="ko-KR" sz="1950" dirty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3</a:t>
              </a: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. WBS</a:t>
              </a:r>
              <a:endParaRPr lang="ko-KR" altLang="en-US" sz="488" dirty="0"/>
            </a:p>
            <a:p>
              <a:pPr defTabSz="7429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95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4</a:t>
              </a:r>
              <a:r>
                <a:rPr lang="en-US" altLang="ko-KR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. </a:t>
              </a:r>
              <a:r>
                <a:rPr lang="ko-KR" altLang="en-US" sz="1950" dirty="0" smtClean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프로젝트 목표</a:t>
              </a:r>
              <a:endParaRPr lang="ko-KR" altLang="en-US" sz="488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4_기본 디자인">
  <a:themeElements>
    <a:clrScheme name="14_기본 디자인 2">
      <a:dk1>
        <a:srgbClr val="000000"/>
      </a:dk1>
      <a:lt1>
        <a:srgbClr val="FFFFFF"/>
      </a:lt1>
      <a:dk2>
        <a:srgbClr val="000000"/>
      </a:dk2>
      <a:lt2>
        <a:srgbClr val="999999"/>
      </a:lt2>
      <a:accent1>
        <a:srgbClr val="C1D1E0"/>
      </a:accent1>
      <a:accent2>
        <a:srgbClr val="194775"/>
      </a:accent2>
      <a:accent3>
        <a:srgbClr val="FFFFFF"/>
      </a:accent3>
      <a:accent4>
        <a:srgbClr val="000000"/>
      </a:accent4>
      <a:accent5>
        <a:srgbClr val="DDE5ED"/>
      </a:accent5>
      <a:accent6>
        <a:srgbClr val="163F69"/>
      </a:accent6>
      <a:hlink>
        <a:srgbClr val="6685A3"/>
      </a:hlink>
      <a:folHlink>
        <a:srgbClr val="003366"/>
      </a:folHlink>
    </a:clrScheme>
    <a:fontScheme name="14_기본 디자인">
      <a:majorFont>
        <a:latin typeface="HY헤드라인M"/>
        <a:ea typeface="HY헤드라인M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기본 디자인 1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B2D1B2"/>
        </a:accent1>
        <a:accent2>
          <a:srgbClr val="194719"/>
        </a:accent2>
        <a:accent3>
          <a:srgbClr val="FFFFFF"/>
        </a:accent3>
        <a:accent4>
          <a:srgbClr val="000000"/>
        </a:accent4>
        <a:accent5>
          <a:srgbClr val="D5E5D5"/>
        </a:accent5>
        <a:accent6>
          <a:srgbClr val="163F16"/>
        </a:accent6>
        <a:hlink>
          <a:srgbClr val="668566"/>
        </a:hlink>
        <a:folHlink>
          <a:srgbClr val="00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기본 디자인 2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C1D1E0"/>
        </a:accent1>
        <a:accent2>
          <a:srgbClr val="194775"/>
        </a:accent2>
        <a:accent3>
          <a:srgbClr val="FFFFFF"/>
        </a:accent3>
        <a:accent4>
          <a:srgbClr val="000000"/>
        </a:accent4>
        <a:accent5>
          <a:srgbClr val="DDE5ED"/>
        </a:accent5>
        <a:accent6>
          <a:srgbClr val="163F69"/>
        </a:accent6>
        <a:hlink>
          <a:srgbClr val="6685A3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기본 디자인 3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D1B2D1"/>
        </a:accent1>
        <a:accent2>
          <a:srgbClr val="471947"/>
        </a:accent2>
        <a:accent3>
          <a:srgbClr val="FFFFFF"/>
        </a:accent3>
        <a:accent4>
          <a:srgbClr val="000000"/>
        </a:accent4>
        <a:accent5>
          <a:srgbClr val="E5D5E5"/>
        </a:accent5>
        <a:accent6>
          <a:srgbClr val="3F163F"/>
        </a:accent6>
        <a:hlink>
          <a:srgbClr val="856685"/>
        </a:hlink>
        <a:folHlink>
          <a:srgbClr val="33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기본 디자인 4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D1D1D1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5E5E5"/>
        </a:accent5>
        <a:accent6>
          <a:srgbClr val="2D2D2D"/>
        </a:accent6>
        <a:hlink>
          <a:srgbClr val="7F7F7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기본 디자인 5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D1D1C1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5E5DD"/>
        </a:accent5>
        <a:accent6>
          <a:srgbClr val="2D2D2D"/>
        </a:accent6>
        <a:hlink>
          <a:srgbClr val="7F7F7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기본 디자인 6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F0B2B2"/>
        </a:accent1>
        <a:accent2>
          <a:srgbClr val="751919"/>
        </a:accent2>
        <a:accent3>
          <a:srgbClr val="FFFFFF"/>
        </a:accent3>
        <a:accent4>
          <a:srgbClr val="000000"/>
        </a:accent4>
        <a:accent5>
          <a:srgbClr val="F6D5D5"/>
        </a:accent5>
        <a:accent6>
          <a:srgbClr val="691616"/>
        </a:accent6>
        <a:hlink>
          <a:srgbClr val="A36666"/>
        </a:hlink>
        <a:folHlink>
          <a:srgbClr val="66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기본 디자인 7">
        <a:dk1>
          <a:srgbClr val="999999"/>
        </a:dk1>
        <a:lt1>
          <a:srgbClr val="FFFFFF"/>
        </a:lt1>
        <a:dk2>
          <a:srgbClr val="003300"/>
        </a:dk2>
        <a:lt2>
          <a:srgbClr val="FFFFFF"/>
        </a:lt2>
        <a:accent1>
          <a:srgbClr val="006600"/>
        </a:accent1>
        <a:accent2>
          <a:srgbClr val="194719"/>
        </a:accent2>
        <a:accent3>
          <a:srgbClr val="AAADAA"/>
        </a:accent3>
        <a:accent4>
          <a:srgbClr val="DADADA"/>
        </a:accent4>
        <a:accent5>
          <a:srgbClr val="AAB8AA"/>
        </a:accent5>
        <a:accent6>
          <a:srgbClr val="163F16"/>
        </a:accent6>
        <a:hlink>
          <a:srgbClr val="99AD99"/>
        </a:hlink>
        <a:folHlink>
          <a:srgbClr val="B2D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기본 디자인 8">
        <a:dk1>
          <a:srgbClr val="999999"/>
        </a:dk1>
        <a:lt1>
          <a:srgbClr val="FFFFFF"/>
        </a:lt1>
        <a:dk2>
          <a:srgbClr val="003366"/>
        </a:dk2>
        <a:lt2>
          <a:srgbClr val="FFFFFF"/>
        </a:lt2>
        <a:accent1>
          <a:srgbClr val="336699"/>
        </a:accent1>
        <a:accent2>
          <a:srgbClr val="194775"/>
        </a:accent2>
        <a:accent3>
          <a:srgbClr val="AAADB8"/>
        </a:accent3>
        <a:accent4>
          <a:srgbClr val="DADADA"/>
        </a:accent4>
        <a:accent5>
          <a:srgbClr val="ADB8CA"/>
        </a:accent5>
        <a:accent6>
          <a:srgbClr val="163F69"/>
        </a:accent6>
        <a:hlink>
          <a:srgbClr val="99ADC2"/>
        </a:hlink>
        <a:folHlink>
          <a:srgbClr val="C1D1E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기본 디자인 9">
        <a:dk1>
          <a:srgbClr val="999999"/>
        </a:dk1>
        <a:lt1>
          <a:srgbClr val="FFFFFF"/>
        </a:lt1>
        <a:dk2>
          <a:srgbClr val="330033"/>
        </a:dk2>
        <a:lt2>
          <a:srgbClr val="FFFFFF"/>
        </a:lt2>
        <a:accent1>
          <a:srgbClr val="660066"/>
        </a:accent1>
        <a:accent2>
          <a:srgbClr val="471947"/>
        </a:accent2>
        <a:accent3>
          <a:srgbClr val="ADAAAD"/>
        </a:accent3>
        <a:accent4>
          <a:srgbClr val="DADADA"/>
        </a:accent4>
        <a:accent5>
          <a:srgbClr val="B8AAB8"/>
        </a:accent5>
        <a:accent6>
          <a:srgbClr val="3F163F"/>
        </a:accent6>
        <a:hlink>
          <a:srgbClr val="AD99AD"/>
        </a:hlink>
        <a:folHlink>
          <a:srgbClr val="D1B2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기본 디자인 10">
        <a:dk1>
          <a:srgbClr val="999999"/>
        </a:dk1>
        <a:lt1>
          <a:srgbClr val="FFFFFF"/>
        </a:lt1>
        <a:dk2>
          <a:srgbClr val="000000"/>
        </a:dk2>
        <a:lt2>
          <a:srgbClr val="FFFFFF"/>
        </a:lt2>
        <a:accent1>
          <a:srgbClr val="666666"/>
        </a:accent1>
        <a:accent2>
          <a:srgbClr val="333333"/>
        </a:accent2>
        <a:accent3>
          <a:srgbClr val="AAAAAA"/>
        </a:accent3>
        <a:accent4>
          <a:srgbClr val="DADADA"/>
        </a:accent4>
        <a:accent5>
          <a:srgbClr val="B8B8B8"/>
        </a:accent5>
        <a:accent6>
          <a:srgbClr val="2D2D2D"/>
        </a:accent6>
        <a:hlink>
          <a:srgbClr val="999999"/>
        </a:hlink>
        <a:folHlink>
          <a:srgbClr val="D1D1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기본 디자인 11">
        <a:dk1>
          <a:srgbClr val="999999"/>
        </a:dk1>
        <a:lt1>
          <a:srgbClr val="FFFFFF"/>
        </a:lt1>
        <a:dk2>
          <a:srgbClr val="000000"/>
        </a:dk2>
        <a:lt2>
          <a:srgbClr val="FFFFFF"/>
        </a:lt2>
        <a:accent1>
          <a:srgbClr val="666633"/>
        </a:accent1>
        <a:accent2>
          <a:srgbClr val="333333"/>
        </a:accent2>
        <a:accent3>
          <a:srgbClr val="AAAAAA"/>
        </a:accent3>
        <a:accent4>
          <a:srgbClr val="DADADA"/>
        </a:accent4>
        <a:accent5>
          <a:srgbClr val="B8B8AD"/>
        </a:accent5>
        <a:accent6>
          <a:srgbClr val="2D2D2D"/>
        </a:accent6>
        <a:hlink>
          <a:srgbClr val="999999"/>
        </a:hlink>
        <a:folHlink>
          <a:srgbClr val="D1D1C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기본 디자인 12">
        <a:dk1>
          <a:srgbClr val="999999"/>
        </a:dk1>
        <a:lt1>
          <a:srgbClr val="FFFFFF"/>
        </a:lt1>
        <a:dk2>
          <a:srgbClr val="660000"/>
        </a:dk2>
        <a:lt2>
          <a:srgbClr val="FFFFFF"/>
        </a:lt2>
        <a:accent1>
          <a:srgbClr val="CC0000"/>
        </a:accent1>
        <a:accent2>
          <a:srgbClr val="751919"/>
        </a:accent2>
        <a:accent3>
          <a:srgbClr val="B8AAAA"/>
        </a:accent3>
        <a:accent4>
          <a:srgbClr val="DADADA"/>
        </a:accent4>
        <a:accent5>
          <a:srgbClr val="E2AAAA"/>
        </a:accent5>
        <a:accent6>
          <a:srgbClr val="691616"/>
        </a:accent6>
        <a:hlink>
          <a:srgbClr val="C29999"/>
        </a:hlink>
        <a:folHlink>
          <a:srgbClr val="F0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4765</TotalTime>
  <Words>1861</Words>
  <Application>Microsoft Office PowerPoint</Application>
  <PresentationFormat>A4 용지(210x297mm)</PresentationFormat>
  <Paragraphs>296</Paragraphs>
  <Slides>28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6" baseType="lpstr">
      <vt:lpstr>HY견고딕</vt:lpstr>
      <vt:lpstr>HY헤드라인M</vt:lpstr>
      <vt:lpstr>Inter</vt:lpstr>
      <vt:lpstr>KoPub돋움체 Bold</vt:lpstr>
      <vt:lpstr>굴림</vt:lpstr>
      <vt:lpstr>나눔고딕</vt:lpstr>
      <vt:lpstr>나눔고딕 ExtraBold</vt:lpstr>
      <vt:lpstr>나눔스퀘어 Bold</vt:lpstr>
      <vt:lpstr>나눔스퀘어 ExtraBold</vt:lpstr>
      <vt:lpstr>나눔스퀘어_ac Bold</vt:lpstr>
      <vt:lpstr>나눔스퀘어_ac ExtraBold</vt:lpstr>
      <vt:lpstr>맑은 고딕</vt:lpstr>
      <vt:lpstr>Arial</vt:lpstr>
      <vt:lpstr>Bernard MT Condensed</vt:lpstr>
      <vt:lpstr>Times New Roman</vt:lpstr>
      <vt:lpstr>Wingdings</vt:lpstr>
      <vt:lpstr>14_기본 디자인</vt:lpstr>
      <vt:lpstr>think-cell Slide</vt:lpstr>
      <vt:lpstr>PowerPoint 프레젠테이션</vt:lpstr>
      <vt:lpstr>PowerPoint 프레젠테이션</vt:lpstr>
      <vt:lpstr>※ 프로젝트 목적 및 기대효과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602-13</cp:lastModifiedBy>
  <cp:revision>398</cp:revision>
  <dcterms:created xsi:type="dcterms:W3CDTF">2024-06-21T04:53:12Z</dcterms:created>
  <dcterms:modified xsi:type="dcterms:W3CDTF">2024-07-18T12:48:40Z</dcterms:modified>
</cp:coreProperties>
</file>